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83" r:id="rId5"/>
    <p:sldId id="284" r:id="rId6"/>
    <p:sldId id="404" r:id="rId7"/>
    <p:sldId id="411" r:id="rId8"/>
    <p:sldId id="291" r:id="rId9"/>
    <p:sldId id="288" r:id="rId10"/>
    <p:sldId id="289" r:id="rId11"/>
    <p:sldId id="300" r:id="rId12"/>
    <p:sldId id="301" r:id="rId13"/>
    <p:sldId id="305" r:id="rId14"/>
    <p:sldId id="290" r:id="rId15"/>
    <p:sldId id="306" r:id="rId16"/>
    <p:sldId id="298" r:id="rId17"/>
    <p:sldId id="297" r:id="rId18"/>
    <p:sldId id="295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9965" autoAdjust="0"/>
  </p:normalViewPr>
  <p:slideViewPr>
    <p:cSldViewPr snapToGrid="0" snapToObjects="1">
      <p:cViewPr varScale="1">
        <p:scale>
          <a:sx n="69" d="100"/>
          <a:sy n="69" d="100"/>
        </p:scale>
        <p:origin x="10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039032"/>
        <c:axId val="157033936"/>
        <c:axId val="0"/>
      </c:bar3DChart>
      <c:catAx>
        <c:axId val="15703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57033936"/>
        <c:crosses val="autoZero"/>
        <c:auto val="1"/>
        <c:lblAlgn val="ctr"/>
        <c:lblOffset val="100"/>
        <c:noMultiLvlLbl val="0"/>
      </c:catAx>
      <c:valAx>
        <c:axId val="157033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03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B-4D45-964E-6858BB95B75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B-4D45-964E-6858BB95B75D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AB-4D45-964E-6858BB95B75D}"/>
              </c:ext>
            </c:extLst>
          </c:dPt>
          <c:dPt>
            <c:idx val="3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AB-4D45-964E-6858BB95B75D}"/>
              </c:ext>
            </c:extLst>
          </c:dPt>
          <c:dLbls>
            <c:dLbl>
              <c:idx val="0"/>
              <c:layout>
                <c:manualLayout>
                  <c:x val="-0.25280659448818898"/>
                  <c:y val="0.1889360236220472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4772F0A-A395-4ECD-B9D8-532FEB540D9D}" type="CATEGORYNAME">
                      <a:rPr lang="en-US" sz="3000" smtClean="0"/>
                      <a:pPr>
                        <a:defRPr sz="3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3000" baseline="0"/>
                      <a:t> </a:t>
                    </a:r>
                    <a:fld id="{B92BA4F9-1A9A-42BC-9511-6A73037079E9}" type="VALUE">
                      <a:rPr lang="en-US" sz="3000" baseline="0" smtClean="0"/>
                      <a:pPr>
                        <a:defRPr sz="3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3000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870833333333334"/>
                      <c:h val="0.23437500000000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AB-4D45-964E-6858BB95B75D}"/>
                </c:ext>
              </c:extLst>
            </c:dLbl>
            <c:dLbl>
              <c:idx val="1"/>
              <c:layout>
                <c:manualLayout>
                  <c:x val="0.14509776902887139"/>
                  <c:y val="-0.182330462598425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2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67F858-7881-4F5F-9FF8-5E32E54F72AE}" type="CATEGORYNAME">
                      <a:rPr lang="en-US" sz="3200" smtClean="0">
                        <a:solidFill>
                          <a:schemeClr val="bg1"/>
                        </a:solidFill>
                      </a:rPr>
                      <a:pPr>
                        <a:defRPr sz="32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3200" baseline="0">
                        <a:solidFill>
                          <a:schemeClr val="bg1"/>
                        </a:solidFill>
                      </a:rPr>
                      <a:t> </a:t>
                    </a:r>
                    <a:fld id="{796068E0-130A-4AC5-924C-F3315EA344BA}" type="VALUE">
                      <a:rPr lang="en-US" sz="3200" baseline="0" smtClean="0">
                        <a:solidFill>
                          <a:schemeClr val="bg1"/>
                        </a:solidFill>
                      </a:rPr>
                      <a:pPr>
                        <a:defRPr sz="32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3200" baseline="0">
                      <a:solidFill>
                        <a:schemeClr val="bg1"/>
                      </a:solidFill>
                    </a:endParaRP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2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AB-4D45-964E-6858BB95B75D}"/>
                </c:ext>
              </c:extLst>
            </c:dLbl>
            <c:dLbl>
              <c:idx val="2"/>
              <c:layout>
                <c:manualLayout>
                  <c:x val="0.18450795603674541"/>
                  <c:y val="0.2330271899606299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0B329B-0188-49F7-B3DE-1740F4F05D65}" type="CATEGORYNAME">
                      <a:rPr lang="en-US" sz="2400" smtClean="0"/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r>
                      <a:rPr lang="en-US" sz="2400" baseline="0"/>
                      <a:t> </a:t>
                    </a:r>
                    <a:fld id="{A1639B7E-FCD1-40FA-96B3-A39D9AF49788}" type="VALUE">
                      <a:rPr lang="en-US" sz="2400" baseline="0" smtClean="0"/>
                      <a:pPr>
                        <a:defRPr sz="24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sz="2400" baseline="0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36466535433066"/>
                      <c:h val="0.1893749999999999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AB-4D45-964E-6858BB95B75D}"/>
                </c:ext>
              </c:extLst>
            </c:dLbl>
            <c:dLbl>
              <c:idx val="3"/>
              <c:layout>
                <c:manualLayout>
                  <c:x val="4.7917158792650918E-2"/>
                  <c:y val="6.13267716535432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7C0BDED-0594-4B62-8BBC-23D735308C7C}" type="CATEGORYNAME">
                      <a:rPr lang="en-US" sz="2000" smtClean="0"/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[CATEGORY NAME]</a:t>
                    </a:fld>
                    <a:endParaRPr lang="en-US" sz="2000" baseline="0" dirty="0"/>
                  </a:p>
                  <a:p>
                    <a:pPr>
                      <a:defRPr sz="2000">
                        <a:solidFill>
                          <a:schemeClr val="bg1"/>
                        </a:solidFill>
                      </a:defRPr>
                    </a:pPr>
                    <a:fld id="{18E7AB98-5889-4FF4-90E4-A8B8915D0917}" type="VALUE">
                      <a:rPr lang="en-US" sz="2000" baseline="0" smtClean="0"/>
                      <a:pPr>
                        <a:defRPr sz="2000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3AB-4D45-964E-6858BB95B75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Federal</c:v>
                </c:pt>
                <c:pt idx="1">
                  <c:v>Local</c:v>
                </c:pt>
                <c:pt idx="2">
                  <c:v>Regional</c:v>
                </c:pt>
                <c:pt idx="3">
                  <c:v>State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0.34510000000000002</c:v>
                </c:pt>
                <c:pt idx="1">
                  <c:v>0.45429999999999998</c:v>
                </c:pt>
                <c:pt idx="2">
                  <c:v>0.13600000000000001</c:v>
                </c:pt>
                <c:pt idx="3">
                  <c:v>6.4600000000000005E-2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AB-4D45-964E-6858BB95B75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825272"/>
        <c:axId val="119829192"/>
        <c:axId val="0"/>
      </c:bar3DChart>
      <c:catAx>
        <c:axId val="119825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9829192"/>
        <c:crosses val="autoZero"/>
        <c:auto val="1"/>
        <c:lblAlgn val="ctr"/>
        <c:lblOffset val="100"/>
        <c:noMultiLvlLbl val="0"/>
      </c:catAx>
      <c:valAx>
        <c:axId val="119829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25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9821744"/>
        <c:axId val="119822136"/>
        <c:axId val="0"/>
      </c:bar3DChart>
      <c:catAx>
        <c:axId val="1198217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19822136"/>
        <c:crosses val="autoZero"/>
        <c:auto val="1"/>
        <c:lblAlgn val="ctr"/>
        <c:lblOffset val="100"/>
        <c:noMultiLvlLbl val="0"/>
      </c:catAx>
      <c:valAx>
        <c:axId val="119822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821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777296"/>
        <c:axId val="325778080"/>
        <c:axId val="0"/>
      </c:bar3DChart>
      <c:catAx>
        <c:axId val="32577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325778080"/>
        <c:crosses val="autoZero"/>
        <c:auto val="1"/>
        <c:lblAlgn val="ctr"/>
        <c:lblOffset val="100"/>
        <c:noMultiLvlLbl val="0"/>
      </c:catAx>
      <c:valAx>
        <c:axId val="3257780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77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axId val="325782392"/>
        <c:axId val="97622400"/>
      </c:areaChart>
      <c:catAx>
        <c:axId val="325782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97622400"/>
        <c:crosses val="autoZero"/>
        <c:auto val="1"/>
        <c:lblAlgn val="ctr"/>
        <c:lblOffset val="100"/>
        <c:noMultiLvlLbl val="0"/>
      </c:catAx>
      <c:valAx>
        <c:axId val="9762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782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dropLines>
        <c:marker val="1"/>
        <c:smooth val="0"/>
        <c:axId val="97623576"/>
        <c:axId val="246564248"/>
      </c:lineChart>
      <c:catAx>
        <c:axId val="97623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6564248"/>
        <c:crosses val="autoZero"/>
        <c:auto val="1"/>
        <c:lblAlgn val="ctr"/>
        <c:lblOffset val="100"/>
        <c:noMultiLvlLbl val="0"/>
      </c:catAx>
      <c:valAx>
        <c:axId val="246564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23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566992"/>
        <c:axId val="242657464"/>
      </c:scatterChart>
      <c:valAx>
        <c:axId val="246566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242657464"/>
        <c:crosses val="autoZero"/>
        <c:crossBetween val="midCat"/>
      </c:valAx>
      <c:valAx>
        <c:axId val="242657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5669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2"/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2DB0-214B-8531-A2EE53721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DB0-214B-8531-A2EE53721A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DB0-214B-8531-A2EE53721A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2DB0-214B-8531-A2EE53721A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2DB0-214B-8531-A2EE53721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2DB0-214B-8531-A2EE53721A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2DB0-214B-8531-A2EE53721A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2DB0-214B-8531-A2EE53721A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2DB0-214B-8531-A2EE53721A6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2DB0-214B-8531-A2EE53721A6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2DB0-214B-8531-A2EE53721A6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2DB0-214B-8531-A2EE53721A60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none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1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E959-C34E-B178-02DEA3836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E959-C34E-B178-02DEA3836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E959-C34E-B178-02DEA3836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E959-C34E-B178-02DEA3836E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959-C34E-B178-02DEA3836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2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959-C34E-B178-02DEA3836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3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959-C34E-B178-02DEA3836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accent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959-C34E-B178-02DEA3836E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17-2E48-B9FB-C3D0475124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E959-C34E-B178-02DEA3836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E959-C34E-B178-02DEA3836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E959-C34E-B178-02DEA3836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E959-C34E-B178-02DEA3836E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E959-C34E-B178-02DEA3836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959-C34E-B178-02DEA3836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959-C34E-B178-02DEA3836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959-C34E-B178-02DEA3836E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17-2E48-B9FB-C3D0475124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E959-C34E-B178-02DEA3836E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E959-C34E-B178-02DEA3836E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E959-C34E-B178-02DEA3836E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E959-C34E-B178-02DEA3836EE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E959-C34E-B178-02DEA3836EE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E959-C34E-B178-02DEA3836EE9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E959-C34E-B178-02DEA3836EE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E959-C34E-B178-02DEA3836EE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517-2E48-B9FB-C3D0475124E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98F317-7242-FD43-B6D5-854762766057}" type="doc">
      <dgm:prSet loTypeId="urn:microsoft.com/office/officeart/2009/3/layout/CircleRelationship" loCatId="" qsTypeId="urn:microsoft.com/office/officeart/2005/8/quickstyle/simple1" qsCatId="simple" csTypeId="urn:microsoft.com/office/officeart/2005/8/colors/colorful1" csCatId="colorful" phldr="0"/>
      <dgm:spPr/>
      <dgm:t>
        <a:bodyPr/>
        <a:lstStyle/>
        <a:p>
          <a:endParaRPr lang="en-US"/>
        </a:p>
      </dgm:t>
    </dgm:pt>
    <dgm:pt modelId="{38446C01-F872-1744-AFF4-8822CAF63BF0}">
      <dgm:prSet phldrT="[Text]" phldr="1"/>
      <dgm:spPr/>
      <dgm:t>
        <a:bodyPr/>
        <a:lstStyle/>
        <a:p>
          <a:endParaRPr lang="en-US"/>
        </a:p>
      </dgm:t>
    </dgm:pt>
    <dgm:pt modelId="{CE5BE37F-A1D0-BE41-A76F-106325FDEC9A}" type="parTrans" cxnId="{DB6BFED4-BCD6-4547-BD46-592208E9B8FE}">
      <dgm:prSet/>
      <dgm:spPr/>
      <dgm:t>
        <a:bodyPr/>
        <a:lstStyle/>
        <a:p>
          <a:endParaRPr lang="en-US"/>
        </a:p>
      </dgm:t>
    </dgm:pt>
    <dgm:pt modelId="{4F3E1159-99F5-8846-8436-14B9916172DE}" type="sibTrans" cxnId="{DB6BFED4-BCD6-4547-BD46-592208E9B8FE}">
      <dgm:prSet/>
      <dgm:spPr/>
      <dgm:t>
        <a:bodyPr/>
        <a:lstStyle/>
        <a:p>
          <a:endParaRPr lang="en-US"/>
        </a:p>
      </dgm:t>
    </dgm:pt>
    <dgm:pt modelId="{4D712D21-10F2-9944-95C7-65C1FBA9593F}">
      <dgm:prSet phldrT="[Text]" phldr="1"/>
      <dgm:spPr/>
      <dgm:t>
        <a:bodyPr/>
        <a:lstStyle/>
        <a:p>
          <a:endParaRPr lang="en-US"/>
        </a:p>
      </dgm:t>
    </dgm:pt>
    <dgm:pt modelId="{9426A483-2910-C448-AC68-506750F1E19A}" type="parTrans" cxnId="{839C6095-16F1-3E41-8492-AB113BB34B72}">
      <dgm:prSet/>
      <dgm:spPr/>
      <dgm:t>
        <a:bodyPr/>
        <a:lstStyle/>
        <a:p>
          <a:endParaRPr lang="en-US"/>
        </a:p>
      </dgm:t>
    </dgm:pt>
    <dgm:pt modelId="{77997C9A-BF97-7C42-95B0-CC53C6BF0C3F}" type="sibTrans" cxnId="{839C6095-16F1-3E41-8492-AB113BB34B72}">
      <dgm:prSet/>
      <dgm:spPr/>
      <dgm:t>
        <a:bodyPr/>
        <a:lstStyle/>
        <a:p>
          <a:endParaRPr lang="en-US"/>
        </a:p>
      </dgm:t>
    </dgm:pt>
    <dgm:pt modelId="{9AB805CD-33EA-F643-B6F2-154089F67482}">
      <dgm:prSet phldrT="[Text]" phldr="1"/>
      <dgm:spPr/>
      <dgm:t>
        <a:bodyPr/>
        <a:lstStyle/>
        <a:p>
          <a:endParaRPr lang="en-US"/>
        </a:p>
      </dgm:t>
    </dgm:pt>
    <dgm:pt modelId="{67C4670F-8F15-5A4D-B6D8-13017CA5AD4D}" type="parTrans" cxnId="{21E91A5F-6331-284E-AC1E-B1CBB5978DF8}">
      <dgm:prSet/>
      <dgm:spPr/>
      <dgm:t>
        <a:bodyPr/>
        <a:lstStyle/>
        <a:p>
          <a:endParaRPr lang="en-US"/>
        </a:p>
      </dgm:t>
    </dgm:pt>
    <dgm:pt modelId="{374B5452-19B1-2545-8ECA-6426B3795929}" type="sibTrans" cxnId="{21E91A5F-6331-284E-AC1E-B1CBB5978DF8}">
      <dgm:prSet/>
      <dgm:spPr/>
      <dgm:t>
        <a:bodyPr/>
        <a:lstStyle/>
        <a:p>
          <a:endParaRPr lang="en-US"/>
        </a:p>
      </dgm:t>
    </dgm:pt>
    <dgm:pt modelId="{CD7D2BBE-3FBD-0949-9182-CDE79E1839B5}" type="pres">
      <dgm:prSet presAssocID="{A498F317-7242-FD43-B6D5-854762766057}" presName="Name0" presStyleCnt="0">
        <dgm:presLayoutVars>
          <dgm:chMax val="1"/>
          <dgm:chPref val="1"/>
        </dgm:presLayoutVars>
      </dgm:prSet>
      <dgm:spPr/>
    </dgm:pt>
    <dgm:pt modelId="{954BE5B0-D123-FB46-88EF-446676BA3A41}" type="pres">
      <dgm:prSet presAssocID="{38446C01-F872-1744-AFF4-8822CAF63BF0}" presName="Parent" presStyleLbl="node0" presStyleIdx="0" presStyleCnt="1">
        <dgm:presLayoutVars>
          <dgm:chMax val="5"/>
          <dgm:chPref val="5"/>
        </dgm:presLayoutVars>
      </dgm:prSet>
      <dgm:spPr/>
    </dgm:pt>
    <dgm:pt modelId="{37E21B3D-2C75-4E47-9D30-4556CFC2C72F}" type="pres">
      <dgm:prSet presAssocID="{38446C01-F872-1744-AFF4-8822CAF63BF0}" presName="Accent1" presStyleLbl="node1" presStyleIdx="0" presStyleCnt="13"/>
      <dgm:spPr/>
    </dgm:pt>
    <dgm:pt modelId="{93DC815A-F003-C647-9BA9-98199718FF00}" type="pres">
      <dgm:prSet presAssocID="{38446C01-F872-1744-AFF4-8822CAF63BF0}" presName="Accent2" presStyleLbl="node1" presStyleIdx="1" presStyleCnt="13"/>
      <dgm:spPr/>
    </dgm:pt>
    <dgm:pt modelId="{5A2C2E73-D812-2446-9E88-A2D360142EDB}" type="pres">
      <dgm:prSet presAssocID="{38446C01-F872-1744-AFF4-8822CAF63BF0}" presName="Accent3" presStyleLbl="node1" presStyleIdx="2" presStyleCnt="13"/>
      <dgm:spPr/>
    </dgm:pt>
    <dgm:pt modelId="{133D2CE8-5A6A-7F4E-A7F6-15A051146CCC}" type="pres">
      <dgm:prSet presAssocID="{38446C01-F872-1744-AFF4-8822CAF63BF0}" presName="Accent4" presStyleLbl="node1" presStyleIdx="3" presStyleCnt="13"/>
      <dgm:spPr/>
    </dgm:pt>
    <dgm:pt modelId="{5E6AC05D-98FC-DE4E-BD27-CE377D47BBE5}" type="pres">
      <dgm:prSet presAssocID="{38446C01-F872-1744-AFF4-8822CAF63BF0}" presName="Accent5" presStyleLbl="node1" presStyleIdx="4" presStyleCnt="13"/>
      <dgm:spPr/>
    </dgm:pt>
    <dgm:pt modelId="{1510B073-C6A8-D64D-AE5B-0BD56B00BFE1}" type="pres">
      <dgm:prSet presAssocID="{38446C01-F872-1744-AFF4-8822CAF63BF0}" presName="Accent6" presStyleLbl="node1" presStyleIdx="5" presStyleCnt="13"/>
      <dgm:spPr/>
    </dgm:pt>
    <dgm:pt modelId="{A7375FCF-E771-7846-8D7C-63C36118F22B}" type="pres">
      <dgm:prSet presAssocID="{4D712D21-10F2-9944-95C7-65C1FBA9593F}" presName="Child1" presStyleLbl="node1" presStyleIdx="6" presStyleCnt="13">
        <dgm:presLayoutVars>
          <dgm:chMax val="0"/>
          <dgm:chPref val="0"/>
        </dgm:presLayoutVars>
      </dgm:prSet>
      <dgm:spPr/>
    </dgm:pt>
    <dgm:pt modelId="{5E4D2B4A-B396-D144-900E-DFC6AF2839F8}" type="pres">
      <dgm:prSet presAssocID="{4D712D21-10F2-9944-95C7-65C1FBA9593F}" presName="Accent7" presStyleCnt="0"/>
      <dgm:spPr/>
    </dgm:pt>
    <dgm:pt modelId="{FA8B4766-DCB6-CF4E-91D9-85EF1BA66928}" type="pres">
      <dgm:prSet presAssocID="{4D712D21-10F2-9944-95C7-65C1FBA9593F}" presName="AccentHold1" presStyleLbl="node1" presStyleIdx="7" presStyleCnt="13"/>
      <dgm:spPr/>
    </dgm:pt>
    <dgm:pt modelId="{2E35480D-6F09-2B46-B093-C2AEC9265470}" type="pres">
      <dgm:prSet presAssocID="{4D712D21-10F2-9944-95C7-65C1FBA9593F}" presName="Accent8" presStyleCnt="0"/>
      <dgm:spPr/>
    </dgm:pt>
    <dgm:pt modelId="{1FB0C1E1-EE1B-3C4B-B63D-7DDDA209E1BD}" type="pres">
      <dgm:prSet presAssocID="{4D712D21-10F2-9944-95C7-65C1FBA9593F}" presName="AccentHold2" presStyleLbl="node1" presStyleIdx="8" presStyleCnt="13"/>
      <dgm:spPr/>
    </dgm:pt>
    <dgm:pt modelId="{F2153247-1598-204C-99BE-621FCEA0F945}" type="pres">
      <dgm:prSet presAssocID="{9AB805CD-33EA-F643-B6F2-154089F67482}" presName="Child2" presStyleLbl="node1" presStyleIdx="9" presStyleCnt="13">
        <dgm:presLayoutVars>
          <dgm:chMax val="0"/>
          <dgm:chPref val="0"/>
        </dgm:presLayoutVars>
      </dgm:prSet>
      <dgm:spPr/>
    </dgm:pt>
    <dgm:pt modelId="{6EC6DF7B-FED5-DA41-BC87-B743521B8636}" type="pres">
      <dgm:prSet presAssocID="{9AB805CD-33EA-F643-B6F2-154089F67482}" presName="Accent9" presStyleCnt="0"/>
      <dgm:spPr/>
    </dgm:pt>
    <dgm:pt modelId="{665CD862-0BF7-4143-85D4-56081454EDB6}" type="pres">
      <dgm:prSet presAssocID="{9AB805CD-33EA-F643-B6F2-154089F67482}" presName="AccentHold1" presStyleLbl="node1" presStyleIdx="10" presStyleCnt="13"/>
      <dgm:spPr/>
    </dgm:pt>
    <dgm:pt modelId="{C775ED95-4446-A748-B76E-F71DFEE7530C}" type="pres">
      <dgm:prSet presAssocID="{9AB805CD-33EA-F643-B6F2-154089F67482}" presName="Accent10" presStyleCnt="0"/>
      <dgm:spPr/>
    </dgm:pt>
    <dgm:pt modelId="{C2446AE9-8C66-4340-B4C4-3B8CBC20EC3F}" type="pres">
      <dgm:prSet presAssocID="{9AB805CD-33EA-F643-B6F2-154089F67482}" presName="AccentHold2" presStyleLbl="node1" presStyleIdx="11" presStyleCnt="13"/>
      <dgm:spPr/>
    </dgm:pt>
    <dgm:pt modelId="{FDFDF29C-05BD-754D-84B1-37A52889BC62}" type="pres">
      <dgm:prSet presAssocID="{9AB805CD-33EA-F643-B6F2-154089F67482}" presName="Accent11" presStyleCnt="0"/>
      <dgm:spPr/>
    </dgm:pt>
    <dgm:pt modelId="{E8737D9D-32B4-9847-8DCF-2738F0ECDFCB}" type="pres">
      <dgm:prSet presAssocID="{9AB805CD-33EA-F643-B6F2-154089F67482}" presName="AccentHold3" presStyleLbl="node1" presStyleIdx="12" presStyleCnt="13"/>
      <dgm:spPr/>
    </dgm:pt>
  </dgm:ptLst>
  <dgm:cxnLst>
    <dgm:cxn modelId="{EFAD3229-DE73-3A47-8287-4211B634B4BC}" type="presOf" srcId="{9AB805CD-33EA-F643-B6F2-154089F67482}" destId="{F2153247-1598-204C-99BE-621FCEA0F945}" srcOrd="0" destOrd="0" presId="urn:microsoft.com/office/officeart/2009/3/layout/CircleRelationship"/>
    <dgm:cxn modelId="{21E91A5F-6331-284E-AC1E-B1CBB5978DF8}" srcId="{38446C01-F872-1744-AFF4-8822CAF63BF0}" destId="{9AB805CD-33EA-F643-B6F2-154089F67482}" srcOrd="1" destOrd="0" parTransId="{67C4670F-8F15-5A4D-B6D8-13017CA5AD4D}" sibTransId="{374B5452-19B1-2545-8ECA-6426B3795929}"/>
    <dgm:cxn modelId="{2AEBFF4F-6A1B-704D-8463-C400BB05F1CE}" type="presOf" srcId="{38446C01-F872-1744-AFF4-8822CAF63BF0}" destId="{954BE5B0-D123-FB46-88EF-446676BA3A41}" srcOrd="0" destOrd="0" presId="urn:microsoft.com/office/officeart/2009/3/layout/CircleRelationship"/>
    <dgm:cxn modelId="{251BA489-2F5D-9244-A39E-1F16186EEFDF}" type="presOf" srcId="{4D712D21-10F2-9944-95C7-65C1FBA9593F}" destId="{A7375FCF-E771-7846-8D7C-63C36118F22B}" srcOrd="0" destOrd="0" presId="urn:microsoft.com/office/officeart/2009/3/layout/CircleRelationship"/>
    <dgm:cxn modelId="{839C6095-16F1-3E41-8492-AB113BB34B72}" srcId="{38446C01-F872-1744-AFF4-8822CAF63BF0}" destId="{4D712D21-10F2-9944-95C7-65C1FBA9593F}" srcOrd="0" destOrd="0" parTransId="{9426A483-2910-C448-AC68-506750F1E19A}" sibTransId="{77997C9A-BF97-7C42-95B0-CC53C6BF0C3F}"/>
    <dgm:cxn modelId="{DB6BFED4-BCD6-4547-BD46-592208E9B8FE}" srcId="{A498F317-7242-FD43-B6D5-854762766057}" destId="{38446C01-F872-1744-AFF4-8822CAF63BF0}" srcOrd="0" destOrd="0" parTransId="{CE5BE37F-A1D0-BE41-A76F-106325FDEC9A}" sibTransId="{4F3E1159-99F5-8846-8436-14B9916172DE}"/>
    <dgm:cxn modelId="{B60A54F2-4449-2745-B55C-60BBBD5D6937}" type="presOf" srcId="{A498F317-7242-FD43-B6D5-854762766057}" destId="{CD7D2BBE-3FBD-0949-9182-CDE79E1839B5}" srcOrd="0" destOrd="0" presId="urn:microsoft.com/office/officeart/2009/3/layout/CircleRelationship"/>
    <dgm:cxn modelId="{E7596477-7125-224B-9A8D-B5E0E6AB70DF}" type="presParOf" srcId="{CD7D2BBE-3FBD-0949-9182-CDE79E1839B5}" destId="{954BE5B0-D123-FB46-88EF-446676BA3A41}" srcOrd="0" destOrd="0" presId="urn:microsoft.com/office/officeart/2009/3/layout/CircleRelationship"/>
    <dgm:cxn modelId="{886754AF-88EB-0B41-9617-39186A5877FB}" type="presParOf" srcId="{CD7D2BBE-3FBD-0949-9182-CDE79E1839B5}" destId="{37E21B3D-2C75-4E47-9D30-4556CFC2C72F}" srcOrd="1" destOrd="0" presId="urn:microsoft.com/office/officeart/2009/3/layout/CircleRelationship"/>
    <dgm:cxn modelId="{399BFD49-F92F-BB4A-AAC5-3440F16092FE}" type="presParOf" srcId="{CD7D2BBE-3FBD-0949-9182-CDE79E1839B5}" destId="{93DC815A-F003-C647-9BA9-98199718FF00}" srcOrd="2" destOrd="0" presId="urn:microsoft.com/office/officeart/2009/3/layout/CircleRelationship"/>
    <dgm:cxn modelId="{EADF03DF-C7DF-644A-82EF-302C99BFD06A}" type="presParOf" srcId="{CD7D2BBE-3FBD-0949-9182-CDE79E1839B5}" destId="{5A2C2E73-D812-2446-9E88-A2D360142EDB}" srcOrd="3" destOrd="0" presId="urn:microsoft.com/office/officeart/2009/3/layout/CircleRelationship"/>
    <dgm:cxn modelId="{6CA78BA3-91B6-4343-A2EA-DF2902C56DF2}" type="presParOf" srcId="{CD7D2BBE-3FBD-0949-9182-CDE79E1839B5}" destId="{133D2CE8-5A6A-7F4E-A7F6-15A051146CCC}" srcOrd="4" destOrd="0" presId="urn:microsoft.com/office/officeart/2009/3/layout/CircleRelationship"/>
    <dgm:cxn modelId="{1ACBF9A9-CB76-9945-A02A-9E9EEB334A2C}" type="presParOf" srcId="{CD7D2BBE-3FBD-0949-9182-CDE79E1839B5}" destId="{5E6AC05D-98FC-DE4E-BD27-CE377D47BBE5}" srcOrd="5" destOrd="0" presId="urn:microsoft.com/office/officeart/2009/3/layout/CircleRelationship"/>
    <dgm:cxn modelId="{57B5DCD3-15B2-6446-AAF5-3C4160B433A0}" type="presParOf" srcId="{CD7D2BBE-3FBD-0949-9182-CDE79E1839B5}" destId="{1510B073-C6A8-D64D-AE5B-0BD56B00BFE1}" srcOrd="6" destOrd="0" presId="urn:microsoft.com/office/officeart/2009/3/layout/CircleRelationship"/>
    <dgm:cxn modelId="{3049190B-71E5-DC42-9DEF-F1BFBEBDEC13}" type="presParOf" srcId="{CD7D2BBE-3FBD-0949-9182-CDE79E1839B5}" destId="{A7375FCF-E771-7846-8D7C-63C36118F22B}" srcOrd="7" destOrd="0" presId="urn:microsoft.com/office/officeart/2009/3/layout/CircleRelationship"/>
    <dgm:cxn modelId="{7FA5C1D0-7A82-AD47-BC5C-C820746BC8D1}" type="presParOf" srcId="{CD7D2BBE-3FBD-0949-9182-CDE79E1839B5}" destId="{5E4D2B4A-B396-D144-900E-DFC6AF2839F8}" srcOrd="8" destOrd="0" presId="urn:microsoft.com/office/officeart/2009/3/layout/CircleRelationship"/>
    <dgm:cxn modelId="{054D0455-5969-9B4E-B19C-BEA9562ECC73}" type="presParOf" srcId="{5E4D2B4A-B396-D144-900E-DFC6AF2839F8}" destId="{FA8B4766-DCB6-CF4E-91D9-85EF1BA66928}" srcOrd="0" destOrd="0" presId="urn:microsoft.com/office/officeart/2009/3/layout/CircleRelationship"/>
    <dgm:cxn modelId="{97E86CC1-E80E-144C-ACFC-6D5DE7FEFFA2}" type="presParOf" srcId="{CD7D2BBE-3FBD-0949-9182-CDE79E1839B5}" destId="{2E35480D-6F09-2B46-B093-C2AEC9265470}" srcOrd="9" destOrd="0" presId="urn:microsoft.com/office/officeart/2009/3/layout/CircleRelationship"/>
    <dgm:cxn modelId="{719CE1F7-117C-4343-AB98-16C2E2C58E20}" type="presParOf" srcId="{2E35480D-6F09-2B46-B093-C2AEC9265470}" destId="{1FB0C1E1-EE1B-3C4B-B63D-7DDDA209E1BD}" srcOrd="0" destOrd="0" presId="urn:microsoft.com/office/officeart/2009/3/layout/CircleRelationship"/>
    <dgm:cxn modelId="{8F85C6A0-7F95-084A-89C1-EF1B72AF48D0}" type="presParOf" srcId="{CD7D2BBE-3FBD-0949-9182-CDE79E1839B5}" destId="{F2153247-1598-204C-99BE-621FCEA0F945}" srcOrd="10" destOrd="0" presId="urn:microsoft.com/office/officeart/2009/3/layout/CircleRelationship"/>
    <dgm:cxn modelId="{6D8A5F66-F61E-5142-B7DF-63D6309F26BE}" type="presParOf" srcId="{CD7D2BBE-3FBD-0949-9182-CDE79E1839B5}" destId="{6EC6DF7B-FED5-DA41-BC87-B743521B8636}" srcOrd="11" destOrd="0" presId="urn:microsoft.com/office/officeart/2009/3/layout/CircleRelationship"/>
    <dgm:cxn modelId="{9A528571-3177-464C-ACF0-D25A564DCA68}" type="presParOf" srcId="{6EC6DF7B-FED5-DA41-BC87-B743521B8636}" destId="{665CD862-0BF7-4143-85D4-56081454EDB6}" srcOrd="0" destOrd="0" presId="urn:microsoft.com/office/officeart/2009/3/layout/CircleRelationship"/>
    <dgm:cxn modelId="{716E23F1-D6C6-D44A-A456-6E30464618F1}" type="presParOf" srcId="{CD7D2BBE-3FBD-0949-9182-CDE79E1839B5}" destId="{C775ED95-4446-A748-B76E-F71DFEE7530C}" srcOrd="12" destOrd="0" presId="urn:microsoft.com/office/officeart/2009/3/layout/CircleRelationship"/>
    <dgm:cxn modelId="{63DA4C4D-202A-DA4B-B8DE-BE93D12F04F9}" type="presParOf" srcId="{C775ED95-4446-A748-B76E-F71DFEE7530C}" destId="{C2446AE9-8C66-4340-B4C4-3B8CBC20EC3F}" srcOrd="0" destOrd="0" presId="urn:microsoft.com/office/officeart/2009/3/layout/CircleRelationship"/>
    <dgm:cxn modelId="{95036DED-9330-4E41-A8DD-4BD079D5C010}" type="presParOf" srcId="{CD7D2BBE-3FBD-0949-9182-CDE79E1839B5}" destId="{FDFDF29C-05BD-754D-84B1-37A52889BC62}" srcOrd="13" destOrd="0" presId="urn:microsoft.com/office/officeart/2009/3/layout/CircleRelationship"/>
    <dgm:cxn modelId="{0A0A446A-EF87-5843-A70A-4482BDB6C378}" type="presParOf" srcId="{FDFDF29C-05BD-754D-84B1-37A52889BC62}" destId="{E8737D9D-32B4-9847-8DCF-2738F0ECDFCB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BE5B0-D123-FB46-88EF-446676BA3A41}">
      <dsp:nvSpPr>
        <dsp:cNvPr id="0" name=""/>
        <dsp:cNvSpPr/>
      </dsp:nvSpPr>
      <dsp:spPr>
        <a:xfrm>
          <a:off x="1928626" y="158495"/>
          <a:ext cx="3478858" cy="34787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100" kern="1200"/>
        </a:p>
      </dsp:txBody>
      <dsp:txXfrm>
        <a:off x="2438093" y="667951"/>
        <a:ext cx="2459924" cy="2459872"/>
      </dsp:txXfrm>
    </dsp:sp>
    <dsp:sp modelId="{37E21B3D-2C75-4E47-9D30-4556CFC2C72F}">
      <dsp:nvSpPr>
        <dsp:cNvPr id="0" name=""/>
        <dsp:cNvSpPr/>
      </dsp:nvSpPr>
      <dsp:spPr>
        <a:xfrm>
          <a:off x="3913588" y="0"/>
          <a:ext cx="386899" cy="38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C815A-F003-C647-9BA9-98199718FF00}">
      <dsp:nvSpPr>
        <dsp:cNvPr id="0" name=""/>
        <dsp:cNvSpPr/>
      </dsp:nvSpPr>
      <dsp:spPr>
        <a:xfrm>
          <a:off x="2997452" y="3378809"/>
          <a:ext cx="280146" cy="280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2C2E73-D812-2446-9E88-A2D360142EDB}">
      <dsp:nvSpPr>
        <dsp:cNvPr id="0" name=""/>
        <dsp:cNvSpPr/>
      </dsp:nvSpPr>
      <dsp:spPr>
        <a:xfrm>
          <a:off x="5631343" y="1570329"/>
          <a:ext cx="280146" cy="280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D2CE8-5A6A-7F4E-A7F6-15A051146CCC}">
      <dsp:nvSpPr>
        <dsp:cNvPr id="0" name=""/>
        <dsp:cNvSpPr/>
      </dsp:nvSpPr>
      <dsp:spPr>
        <a:xfrm>
          <a:off x="4290782" y="3677107"/>
          <a:ext cx="386899" cy="3868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AC05D-98FC-DE4E-BD27-CE377D47BBE5}">
      <dsp:nvSpPr>
        <dsp:cNvPr id="0" name=""/>
        <dsp:cNvSpPr/>
      </dsp:nvSpPr>
      <dsp:spPr>
        <a:xfrm>
          <a:off x="3077031" y="549859"/>
          <a:ext cx="280146" cy="28041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0B073-C6A8-D64D-AE5B-0BD56B00BFE1}">
      <dsp:nvSpPr>
        <dsp:cNvPr id="0" name=""/>
        <dsp:cNvSpPr/>
      </dsp:nvSpPr>
      <dsp:spPr>
        <a:xfrm>
          <a:off x="2193892" y="2153920"/>
          <a:ext cx="280146" cy="28041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5FCF-E771-7846-8D7C-63C36118F22B}">
      <dsp:nvSpPr>
        <dsp:cNvPr id="0" name=""/>
        <dsp:cNvSpPr/>
      </dsp:nvSpPr>
      <dsp:spPr>
        <a:xfrm>
          <a:off x="841685" y="786383"/>
          <a:ext cx="1414317" cy="14138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1048807" y="993439"/>
        <a:ext cx="1000073" cy="999753"/>
      </dsp:txXfrm>
    </dsp:sp>
    <dsp:sp modelId="{FA8B4766-DCB6-CF4E-91D9-85EF1BA66928}">
      <dsp:nvSpPr>
        <dsp:cNvPr id="0" name=""/>
        <dsp:cNvSpPr/>
      </dsp:nvSpPr>
      <dsp:spPr>
        <a:xfrm>
          <a:off x="3522160" y="562051"/>
          <a:ext cx="386899" cy="3868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B0C1E1-EE1B-3C4B-B63D-7DDDA209E1BD}">
      <dsp:nvSpPr>
        <dsp:cNvPr id="0" name=""/>
        <dsp:cNvSpPr/>
      </dsp:nvSpPr>
      <dsp:spPr>
        <a:xfrm>
          <a:off x="974318" y="2614777"/>
          <a:ext cx="699394" cy="6994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53247-1598-204C-99BE-621FCEA0F945}">
      <dsp:nvSpPr>
        <dsp:cNvPr id="0" name=""/>
        <dsp:cNvSpPr/>
      </dsp:nvSpPr>
      <dsp:spPr>
        <a:xfrm>
          <a:off x="5763976" y="121107"/>
          <a:ext cx="1414317" cy="141386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5971098" y="328163"/>
        <a:ext cx="1000073" cy="999753"/>
      </dsp:txXfrm>
    </dsp:sp>
    <dsp:sp modelId="{665CD862-0BF7-4143-85D4-56081454EDB6}">
      <dsp:nvSpPr>
        <dsp:cNvPr id="0" name=""/>
        <dsp:cNvSpPr/>
      </dsp:nvSpPr>
      <dsp:spPr>
        <a:xfrm>
          <a:off x="5133162" y="1097279"/>
          <a:ext cx="386899" cy="3868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46AE9-8C66-4340-B4C4-3B8CBC20EC3F}">
      <dsp:nvSpPr>
        <dsp:cNvPr id="0" name=""/>
        <dsp:cNvSpPr/>
      </dsp:nvSpPr>
      <dsp:spPr>
        <a:xfrm>
          <a:off x="708405" y="3447084"/>
          <a:ext cx="280146" cy="28041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737D9D-32B4-9847-8DCF-2738F0ECDFCB}">
      <dsp:nvSpPr>
        <dsp:cNvPr id="0" name=""/>
        <dsp:cNvSpPr/>
      </dsp:nvSpPr>
      <dsp:spPr>
        <a:xfrm>
          <a:off x="3502103" y="3047999"/>
          <a:ext cx="280146" cy="28041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07DFBF0-B455-4D34-969E-2EE20298A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F30241-74F0-4FEC-B23D-46E95ABBE3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B8F16-8E7A-4313-A51D-35DD68EE16FF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A124E2-5355-497E-B8FD-CA5DED7365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55F1A-3C7D-4BBF-A879-F6180508B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3D541-91FE-464B-8A4B-9ED3472C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423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791AC-725B-5E48-91FD-35599A0DB870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14265E-79F9-9041-953E-9F13B7EFB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42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4265E-79F9-9041-953E-9F13B7EFB5E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7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14265E-79F9-9041-953E-9F13B7EFB5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44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4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85800" lvl="1" indent="0">
              <a:buFont typeface="Arial" panose="020B0604020202020204" pitchFamily="34" charset="0"/>
              <a:buNone/>
            </a:pPr>
            <a:r>
              <a:rPr lang="en-US" sz="1600" b="0" dirty="0"/>
              <a:t>13</a:t>
            </a:r>
            <a:r>
              <a:rPr lang="en-US" sz="1600" b="0" baseline="30000" dirty="0"/>
              <a:t>th</a:t>
            </a:r>
            <a:r>
              <a:rPr lang="en-US" sz="1600" b="0" dirty="0"/>
              <a:t> Street Protected Bike Lanes*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$3.9M total, including $175k of IPIC and potentially more</a:t>
            </a:r>
            <a:r>
              <a:rPr lang="en-US" sz="1600" b="0" baseline="0" dirty="0"/>
              <a:t> in FY22 or later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baseline="0" dirty="0"/>
              <a:t>Planning start summer 2020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baseline="0" dirty="0"/>
              <a:t>Con start FY23</a:t>
            </a:r>
            <a:endParaRPr lang="en-US" sz="1600" b="0" dirty="0"/>
          </a:p>
          <a:p>
            <a:pPr marL="685800" lvl="1" indent="0">
              <a:buFont typeface="Arial" panose="020B0604020202020204" pitchFamily="34" charset="0"/>
              <a:buNone/>
            </a:pPr>
            <a:r>
              <a:rPr lang="en-US" sz="1600" b="0" dirty="0"/>
              <a:t>Otis Street Improvement*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$500k to start planning; $7M</a:t>
            </a:r>
            <a:r>
              <a:rPr lang="en-US" sz="1600" b="0" baseline="0" dirty="0"/>
              <a:t> for other phases unfunded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baseline="0" dirty="0"/>
              <a:t>Planning start spring 2020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baseline="0" dirty="0"/>
              <a:t>Construction start after FY23</a:t>
            </a:r>
            <a:endParaRPr lang="en-US" sz="1600" b="0" dirty="0"/>
          </a:p>
          <a:p>
            <a:pPr marL="685800" lvl="1" indent="0">
              <a:buFont typeface="Arial" panose="020B0604020202020204" pitchFamily="34" charset="0"/>
              <a:buNone/>
            </a:pPr>
            <a:r>
              <a:rPr lang="en-US" sz="1600" b="0" dirty="0"/>
              <a:t>Valencia Bikeway Improvements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$14.7M total for full corridor, includes</a:t>
            </a:r>
            <a:r>
              <a:rPr lang="en-US" sz="1600" b="0" baseline="0" dirty="0"/>
              <a:t> $4.7M in IPIC now for implementation (near term, long term, and curb management)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baseline="0" dirty="0"/>
              <a:t>Construction start fall 2021</a:t>
            </a:r>
            <a:endParaRPr lang="en-US" sz="1600" b="0" dirty="0"/>
          </a:p>
          <a:p>
            <a:pPr marL="685800" lvl="1" indent="0">
              <a:buFont typeface="Arial" panose="020B0604020202020204" pitchFamily="34" charset="0"/>
              <a:buNone/>
            </a:pPr>
            <a:r>
              <a:rPr lang="en-US" sz="1600" b="0" dirty="0"/>
              <a:t>Move Western Addition Mid- Term Improvements*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dirty="0"/>
              <a:t>$725k</a:t>
            </a:r>
            <a:r>
              <a:rPr lang="en-US" sz="1600" b="0" baseline="0" dirty="0"/>
              <a:t> in IPIC funds</a:t>
            </a:r>
          </a:p>
          <a:p>
            <a:pPr marL="971550" lvl="1" indent="-285750">
              <a:buFont typeface="Arial" panose="020B0604020202020204" pitchFamily="34" charset="0"/>
              <a:buChar char="•"/>
            </a:pPr>
            <a:r>
              <a:rPr lang="en-US" sz="1600" b="0" baseline="0" dirty="0"/>
              <a:t>Summer 2019</a:t>
            </a:r>
            <a:endParaRPr lang="en-US" sz="1600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17129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 CIP projects are either located on 2017 Vision Zero High Injury Network or have been identified through a previous or ongoing planning effort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Streets program includes an emphasis on Vision Zero over mode shift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 will incorporate near-term measures when possible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Constrained number of corridor projects to emphasize and ensure appropriate level of community engagement and overall project quality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of programs allows flexibility and responsiveness (i.e., Construction Coordination,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WalkFirst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Quick &amp; Effective, Vision Zero Bikeway Improvements)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20-30% of allocated funds in Streets CIP are for ‘sideways’ projects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 on customer service and responsiveness (e.g., funding levels for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outreach,Traffic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Calming Spot Improvements)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Offset operating budget costs when possible (i.e., program and fund bike share program, pavement to parks, state of good repair for bike and pedestrian facilities)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Response Team Implementation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cs typeface="Arial" panose="020B0604020202020204" pitchFamily="34" charset="0"/>
              </a:rPr>
              <a:t>Achieve at least 13 miles of safety improvements on the High Injury Network annually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cs typeface="Arial" panose="020B0604020202020204" pitchFamily="34" charset="0"/>
            </a:endParaRPr>
          </a:p>
          <a:p>
            <a:pPr marL="285750" lvl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Implement quick and effective near-term measures to address safety</a:t>
            </a:r>
          </a:p>
          <a:p>
            <a:pPr marL="685800"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Increase public support for projects with improved community engagement </a:t>
            </a:r>
          </a:p>
          <a:p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Create flexible funding programs so that we can be more responsive to arising needs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Vision Zero Bikeway Upgrades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Bike Spot Improvements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Bike Traffic Signals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State of Good Repair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WalkFirst</a:t>
            </a:r>
            <a:r>
              <a:rPr lang="en-US" sz="1200" dirty="0"/>
              <a:t> Quick and Effective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Expanded application-based traffic calming program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Programs focused on children, seniors, and PWD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/>
              <a:t>Speed Humps on 15mph streets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dirty="0" err="1"/>
              <a:t>Neighborways</a:t>
            </a:r>
            <a:endParaRPr lang="en-US" sz="16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30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9B929FD-0EB9-D84F-A706-A3EB30704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073" t="32060" r="7331" b="-4498"/>
          <a:stretch/>
        </p:blipFill>
        <p:spPr>
          <a:xfrm>
            <a:off x="1" y="11152"/>
            <a:ext cx="9144000" cy="6846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EA54A1-46B8-2045-9AAE-9B7170040B2D}"/>
              </a:ext>
            </a:extLst>
          </p:cNvPr>
          <p:cNvSpPr/>
          <p:nvPr userDrawn="1"/>
        </p:nvSpPr>
        <p:spPr>
          <a:xfrm>
            <a:off x="0" y="4588042"/>
            <a:ext cx="9144000" cy="2269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543584"/>
            <a:ext cx="7772400" cy="2044458"/>
          </a:xfrm>
        </p:spPr>
        <p:txBody>
          <a:bodyPr lIns="0" r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806529"/>
            <a:ext cx="7772400" cy="129749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EAB3EE-BF34-6949-9B20-8E624D72C6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28650" y="0"/>
            <a:ext cx="957798" cy="147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40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37056053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1367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210908992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627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974211379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3465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012333934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9471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96803447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4896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929599806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5713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303699525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8646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94861679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18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76A534F-72BE-B345-87C0-883939BCC1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090883211"/>
              </p:ext>
            </p:extLst>
          </p:nvPr>
        </p:nvGraphicFramePr>
        <p:xfrm>
          <a:off x="628650" y="1391771"/>
          <a:ext cx="7886700" cy="4598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343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1EF28F2-B4B8-A24F-9091-93E90613F875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46080738"/>
              </p:ext>
            </p:extLst>
          </p:nvPr>
        </p:nvGraphicFramePr>
        <p:xfrm>
          <a:off x="628650" y="1656403"/>
          <a:ext cx="7886700" cy="443311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88670">
                  <a:extLst>
                    <a:ext uri="{9D8B030D-6E8A-4147-A177-3AD203B41FA5}">
                      <a16:colId xmlns:a16="http://schemas.microsoft.com/office/drawing/2014/main" val="69589130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660308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4933111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923508454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873654012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1107769936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4247115730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2810353335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878853469"/>
                    </a:ext>
                  </a:extLst>
                </a:gridCol>
                <a:gridCol w="788670">
                  <a:extLst>
                    <a:ext uri="{9D8B030D-6E8A-4147-A177-3AD203B41FA5}">
                      <a16:colId xmlns:a16="http://schemas.microsoft.com/office/drawing/2014/main" val="3524869443"/>
                    </a:ext>
                  </a:extLst>
                </a:gridCol>
              </a:tblGrid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590290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7620498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386258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287250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631293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62908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558271"/>
                  </a:ext>
                </a:extLst>
              </a:tr>
              <a:tr h="55413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43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4653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ACC364-2E9B-6248-8889-D74F19F83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650" y="0"/>
            <a:ext cx="957798" cy="1475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511500"/>
            <a:ext cx="7772400" cy="2044458"/>
          </a:xfrm>
        </p:spPr>
        <p:txBody>
          <a:bodyPr lIns="0" rIns="0" anchor="t" anchorCtr="0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4806529"/>
            <a:ext cx="7772400" cy="1297492"/>
          </a:xfrm>
          <a:prstGeom prst="rect">
            <a:avLst/>
          </a:prstGeom>
        </p:spPr>
        <p:txBody>
          <a:bodyPr lIns="0" rIns="0"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12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CFD70D-957E-F440-9E33-E25AE719E45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12/3/2018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5B660B-755B-C047-9CDA-F392FC4CEA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24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1024246" y="6486859"/>
            <a:ext cx="6307824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9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Transit Signal Priority in San Francisco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8353053" y="6502438"/>
            <a:ext cx="897083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lang="en-US" sz="9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</a:t>
            </a:r>
            <a:fld id="{BA09D0E7-A4CD-499C-9EDE-49A74D71E9FE}" type="slidenum">
              <a:rPr lang="en-US" smtClean="0"/>
              <a:t>‹#›</a:t>
            </a:fld>
            <a:r>
              <a:rPr lang="en-US" dirty="0"/>
              <a:t> / 20</a:t>
            </a:r>
          </a:p>
        </p:txBody>
      </p:sp>
    </p:spTree>
    <p:extLst>
      <p:ext uri="{BB962C8B-B14F-4D97-AF65-F5344CB8AC3E}">
        <p14:creationId xmlns:p14="http://schemas.microsoft.com/office/powerpoint/2010/main" val="3883373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B30D5D9-48F1-6745-B979-8FB9136C2118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619312"/>
            <a:ext cx="7886700" cy="4496143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6221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ragraphs with 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101B5E-185B-0F43-814D-7C01AFC55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95425"/>
            <a:ext cx="1811338" cy="1152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AF4D442B-F7E0-B747-B0D7-0C903275FB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8650" y="3071977"/>
            <a:ext cx="1811338" cy="1152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31AFB9D7-C44A-934E-95DB-83CE3C3BD1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8650" y="4579160"/>
            <a:ext cx="1811338" cy="11525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351ADB0-58A2-DA49-A10B-255095546FC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581275" y="1495425"/>
            <a:ext cx="5934075" cy="11525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72983338-01C2-8B42-A253-26316552B9D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581275" y="3071976"/>
            <a:ext cx="5934075" cy="11525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8CF981F1-9951-7444-A0BE-48235FCBB88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581274" y="4567844"/>
            <a:ext cx="5934075" cy="115252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5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4101B5E-185B-0F43-814D-7C01AFC555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8650" y="1495425"/>
            <a:ext cx="7886700" cy="349239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D7027CB0-DCF2-2646-A7E5-21FA1A8DB8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50" y="5158355"/>
            <a:ext cx="7886700" cy="9960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2549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ragraphs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09F0990-C56A-B24C-B97A-DAEE498A05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5463" y="1487488"/>
            <a:ext cx="2909887" cy="47386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FB801404-3738-9544-8247-1CB5EBF7A34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51" y="1487488"/>
            <a:ext cx="4741018" cy="47386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666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31F4864-B805-A043-8242-97ECFE5E8A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539875"/>
            <a:ext cx="7886700" cy="4692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6520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EB9636D5-D484-0240-A913-3B44108385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05463" y="1539875"/>
            <a:ext cx="2909887" cy="4686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DFB8996B-6745-3048-B955-CE6760DA030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28651" y="1539875"/>
            <a:ext cx="4741018" cy="46863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64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CD8DF-32CD-0942-B13B-FF2E02D6163B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42C119-F96F-9748-B743-54C5FD15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B26A8B4-28CA-3841-98A3-85D363D1D10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484830401"/>
              </p:ext>
            </p:extLst>
          </p:nvPr>
        </p:nvGraphicFramePr>
        <p:xfrm>
          <a:off x="628650" y="1497899"/>
          <a:ext cx="78867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740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F4C56BC-9C24-2849-B228-B144F1032EBF}"/>
              </a:ext>
            </a:extLst>
          </p:cNvPr>
          <p:cNvSpPr/>
          <p:nvPr userDrawn="1"/>
        </p:nvSpPr>
        <p:spPr>
          <a:xfrm>
            <a:off x="0" y="6481417"/>
            <a:ext cx="9143999" cy="3765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45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1419" y="6481416"/>
            <a:ext cx="880111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lang="en-US" sz="900" smtClean="0">
                <a:solidFill>
                  <a:schemeClr val="bg1"/>
                </a:solidFill>
                <a:latin typeface="+mn-lt"/>
              </a:defRPr>
            </a:lvl1pPr>
          </a:lstStyle>
          <a:p>
            <a:fld id="{0C1CD8DF-32CD-0942-B13B-FF2E02D6163B}" type="datetimeFigureOut">
              <a:rPr lang="en-US" smtClean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5954" y="6481416"/>
            <a:ext cx="6307824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lang="en-US" sz="900" dirty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81416"/>
            <a:ext cx="544830" cy="376584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lang="en-US" sz="90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A35144F6-0C2C-D04D-8184-207D780665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8CC0F1-332A-6340-9D96-5ADDFAB1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24000"/>
            <a:ext cx="7886700" cy="4652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CF9CDD-E5BE-564C-BA58-BF1901FD2287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-1" y="6481416"/>
            <a:ext cx="1075955" cy="3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9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672" r:id="rId2"/>
    <p:sldLayoutId id="2147483715" r:id="rId3"/>
    <p:sldLayoutId id="2147483719" r:id="rId4"/>
    <p:sldLayoutId id="2147483720" r:id="rId5"/>
    <p:sldLayoutId id="2147483717" r:id="rId6"/>
    <p:sldLayoutId id="2147483716" r:id="rId7"/>
    <p:sldLayoutId id="2147483718" r:id="rId8"/>
    <p:sldLayoutId id="2147483714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12" r:id="rId16"/>
    <p:sldLayoutId id="2147483709" r:id="rId17"/>
    <p:sldLayoutId id="2147483711" r:id="rId18"/>
    <p:sldLayoutId id="2147483710" r:id="rId19"/>
    <p:sldLayoutId id="2147483723" r:id="rId20"/>
    <p:sldLayoutId id="2147483724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baseline="0">
          <a:solidFill>
            <a:schemeClr val="accent1"/>
          </a:solidFill>
          <a:latin typeface="Graphein Pro Light" panose="020B0402020204020204" pitchFamily="34" charset="77"/>
          <a:ea typeface="+mj-ea"/>
          <a:cs typeface="Graphein Pro Light" panose="020B0402020204020204" pitchFamily="34" charset="77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Graphein Pro Book" panose="020B0602020204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6D7B2-CC2C-DE44-B810-5BCD30FE82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Proposed FY 2019-2023</a:t>
            </a:r>
            <a:br>
              <a:rPr lang="en-US" dirty="0"/>
            </a:br>
            <a:r>
              <a:rPr lang="en-US" dirty="0"/>
              <a:t>Capital Improvement Program (CIP)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2CE25A-F453-2746-BF7F-86345B8293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3, 2018</a:t>
            </a:r>
          </a:p>
          <a:p>
            <a:r>
              <a:rPr lang="en-US" dirty="0"/>
              <a:t>Market Octavia Community Advisory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54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TSP vs Preemption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392981" y="2866814"/>
            <a:ext cx="4502869" cy="469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Preemption</a:t>
            </a:r>
          </a:p>
          <a:p>
            <a:r>
              <a:rPr lang="en-US" sz="2400" dirty="0"/>
              <a:t>Always granted</a:t>
            </a:r>
          </a:p>
          <a:p>
            <a:r>
              <a:rPr lang="en-US" sz="2400" dirty="0"/>
              <a:t>Will hold green for an unlimited time</a:t>
            </a:r>
          </a:p>
          <a:p>
            <a:r>
              <a:rPr lang="en-US" sz="2400" dirty="0"/>
              <a:t>Will skip phases</a:t>
            </a:r>
          </a:p>
        </p:txBody>
      </p:sp>
      <p:pic>
        <p:nvPicPr>
          <p:cNvPr id="1028" name="Picture 4" descr="Image result for sf fire tru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9351"/>
          <a:stretch/>
        </p:blipFill>
        <p:spPr bwMode="auto">
          <a:xfrm>
            <a:off x="971550" y="1310641"/>
            <a:ext cx="2305050" cy="12932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895850" y="2866814"/>
            <a:ext cx="3762118" cy="312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/>
              <a:t>TSP</a:t>
            </a:r>
          </a:p>
          <a:p>
            <a:r>
              <a:rPr lang="en-US" sz="2400" dirty="0"/>
              <a:t>Requests, but isn’t always granted</a:t>
            </a:r>
          </a:p>
          <a:p>
            <a:r>
              <a:rPr lang="en-US" sz="2400" dirty="0"/>
              <a:t>Limited extensions/early</a:t>
            </a:r>
          </a:p>
          <a:p>
            <a:r>
              <a:rPr lang="en-US" sz="2400" dirty="0"/>
              <a:t>Won’t skip phases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16" y="1310641"/>
            <a:ext cx="2321576" cy="12940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079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A28-A126-47CA-A02E-8E5D2273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Projects in Market Octavia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5D84B6-0846-43E9-B787-6DBEB5920625}"/>
              </a:ext>
            </a:extLst>
          </p:cNvPr>
          <p:cNvSpPr txBox="1">
            <a:spLocks/>
          </p:cNvSpPr>
          <p:nvPr/>
        </p:nvSpPr>
        <p:spPr>
          <a:xfrm>
            <a:off x="411124" y="1133158"/>
            <a:ext cx="5506974" cy="49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0070C0"/>
                </a:solidFill>
              </a:rPr>
              <a:t>Complete Streets</a:t>
            </a:r>
          </a:p>
          <a:p>
            <a:pPr marL="971550" lvl="1" indent="-285750"/>
            <a:r>
              <a:rPr lang="en-US" sz="1600" b="1" dirty="0"/>
              <a:t>13</a:t>
            </a:r>
            <a:r>
              <a:rPr lang="en-US" sz="1600" b="1" baseline="30000" dirty="0"/>
              <a:t>th</a:t>
            </a:r>
            <a:r>
              <a:rPr lang="en-US" sz="1600" b="1" dirty="0"/>
              <a:t> Street Protected Bike Lanes*</a:t>
            </a:r>
          </a:p>
          <a:p>
            <a:pPr marL="971550" lvl="1" indent="-285750"/>
            <a:r>
              <a:rPr lang="en-US" sz="1600" b="1" dirty="0"/>
              <a:t>Move Western Addition Mid- Term Improvements*</a:t>
            </a:r>
          </a:p>
          <a:p>
            <a:pPr marL="971550" lvl="1" indent="-285750"/>
            <a:r>
              <a:rPr lang="en-US" sz="1600" b="1" dirty="0"/>
              <a:t>Octavia Boulevard Enhancement Project</a:t>
            </a:r>
          </a:p>
          <a:p>
            <a:pPr marL="971550" lvl="1" indent="-285750"/>
            <a:r>
              <a:rPr lang="en-US" sz="1600" b="1" dirty="0"/>
              <a:t>Otis Street Improvement*</a:t>
            </a:r>
          </a:p>
          <a:p>
            <a:pPr marL="971550" lvl="1" indent="-285750"/>
            <a:r>
              <a:rPr lang="en-US" sz="1600" b="1" dirty="0"/>
              <a:t>Page Street </a:t>
            </a:r>
            <a:r>
              <a:rPr lang="en-US" sz="1600" b="1" dirty="0" err="1"/>
              <a:t>Neighborway</a:t>
            </a:r>
            <a:r>
              <a:rPr lang="en-US" sz="1600" b="1" dirty="0"/>
              <a:t> (Market to Webster)</a:t>
            </a:r>
          </a:p>
          <a:p>
            <a:pPr marL="971550" lvl="1" indent="-285750"/>
            <a:r>
              <a:rPr lang="en-US" sz="1600" b="1" dirty="0"/>
              <a:t>Upper Market Street Safety Project</a:t>
            </a:r>
          </a:p>
          <a:p>
            <a:pPr marL="971550" lvl="1" indent="-285750"/>
            <a:r>
              <a:rPr lang="en-US" sz="1600" b="1" dirty="0"/>
              <a:t>Valencia Street Bikeway Improvements*</a:t>
            </a:r>
          </a:p>
          <a:p>
            <a:pPr marL="285750" indent="-285750"/>
            <a:r>
              <a:rPr lang="en-US" sz="1600" dirty="0">
                <a:solidFill>
                  <a:srgbClr val="0070C0"/>
                </a:solidFill>
              </a:rPr>
              <a:t>Signals</a:t>
            </a:r>
          </a:p>
          <a:p>
            <a:pPr marL="971550" lvl="1" indent="-285750"/>
            <a:r>
              <a:rPr lang="en-US" sz="1600" dirty="0"/>
              <a:t>Haight/Steiner as part of Contract 35 Traffic Signal Upgrades </a:t>
            </a:r>
          </a:p>
          <a:p>
            <a:pPr marL="971550" lvl="1" indent="-285750"/>
            <a:r>
              <a:rPr lang="en-US" sz="1600" dirty="0"/>
              <a:t>Gough Street Signal Upgrade project </a:t>
            </a:r>
          </a:p>
          <a:p>
            <a:pPr marL="971550" lvl="1" indent="-285750"/>
            <a:r>
              <a:rPr lang="en-US" sz="1600" dirty="0"/>
              <a:t>Western Addition Traffic Signal Upgrade project </a:t>
            </a:r>
          </a:p>
          <a:p>
            <a:pPr marL="971550" lvl="1" indent="-285750"/>
            <a:endParaRPr lang="en-US" sz="1600" dirty="0"/>
          </a:p>
        </p:txBody>
      </p:sp>
      <p:pic>
        <p:nvPicPr>
          <p:cNvPr id="5" name="Picture 2" descr="http://www.sfbike.org/wp-content/uploads/2017/08/WallerBulbou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/>
          <a:stretch/>
        </p:blipFill>
        <p:spPr bwMode="auto">
          <a:xfrm>
            <a:off x="5688858" y="1462285"/>
            <a:ext cx="3197889" cy="21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261843" y="4207696"/>
            <a:ext cx="20519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2890" lvl="1" indent="0">
              <a:buNone/>
            </a:pPr>
            <a:r>
              <a:rPr lang="en-US" sz="2000" b="1" i="1" dirty="0"/>
              <a:t>Projects in BOLD are IPIC funded</a:t>
            </a:r>
          </a:p>
        </p:txBody>
      </p:sp>
    </p:spTree>
    <p:extLst>
      <p:ext uri="{BB962C8B-B14F-4D97-AF65-F5344CB8AC3E}">
        <p14:creationId xmlns:p14="http://schemas.microsoft.com/office/powerpoint/2010/main" val="191385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EA28-A126-47CA-A02E-8E5D2273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*New Complete Streets Projects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5D84B6-0846-43E9-B787-6DBEB5920625}"/>
              </a:ext>
            </a:extLst>
          </p:cNvPr>
          <p:cNvSpPr txBox="1">
            <a:spLocks/>
          </p:cNvSpPr>
          <p:nvPr/>
        </p:nvSpPr>
        <p:spPr>
          <a:xfrm>
            <a:off x="-356972" y="1203145"/>
            <a:ext cx="5506974" cy="4992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285750"/>
            <a:endParaRPr lang="en-US" sz="1600" b="1" dirty="0"/>
          </a:p>
          <a:p>
            <a:pPr marL="971550" lvl="1" indent="-285750"/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9105" y="2365775"/>
            <a:ext cx="4563475" cy="4084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54" y="1137645"/>
            <a:ext cx="1463802" cy="256165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64845">
            <a:off x="3430628" y="1534788"/>
            <a:ext cx="5660188" cy="30915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8490" y="4346913"/>
            <a:ext cx="3036200" cy="142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9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19" y="365127"/>
            <a:ext cx="7886700" cy="945514"/>
          </a:xfrm>
        </p:spPr>
        <p:txBody>
          <a:bodyPr>
            <a:normAutofit fontScale="90000"/>
          </a:bodyPr>
          <a:lstStyle/>
          <a:p>
            <a:r>
              <a:rPr lang="en-US" dirty="0"/>
              <a:t>Streets CIP - Corridor/Area Projects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242904" y="1084277"/>
            <a:ext cx="7780750" cy="30369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Ongoing Projects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Folsom-Howard Streetscape Project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600" baseline="300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Street Streetscape Project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Taylor Street Streetscape Project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Mission Street Excelsior Safety Project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Powell Street Plaza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Embarcadero Enhancement Project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Monterrey Boulevard Safety Project</a:t>
            </a:r>
          </a:p>
          <a:p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Sloat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/Skyline Intersection Improvements</a:t>
            </a:r>
          </a:p>
          <a:p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Hairball Improvements</a:t>
            </a:r>
          </a:p>
          <a:p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Alemany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Interchange Improvements</a:t>
            </a:r>
          </a:p>
          <a:p>
            <a:endParaRPr lang="en-US" sz="1600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275744" y="1084276"/>
            <a:ext cx="7780750" cy="303690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New Projects</a:t>
            </a:r>
            <a:endPara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Ocean Avenue Safety Improvements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Bayview Community Based Transportation Plan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Valencia Street Bikeway Improvement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Hyde Street Safety Project</a:t>
            </a:r>
          </a:p>
          <a:p>
            <a:r>
              <a:rPr lang="en-US" sz="1600" dirty="0"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Schools Engineering Program</a:t>
            </a:r>
          </a:p>
          <a:p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Beale Street/Transbay Bicycle Connection</a:t>
            </a:r>
          </a:p>
          <a:p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Battery/</a:t>
            </a:r>
            <a:r>
              <a:rPr lang="en-US" sz="1600" dirty="0" err="1">
                <a:ea typeface="Calibri" panose="020F0502020204030204" pitchFamily="34" charset="0"/>
                <a:cs typeface="Arial" panose="020B0604020202020204" pitchFamily="34" charset="0"/>
              </a:rPr>
              <a:t>Sansome</a:t>
            </a:r>
            <a:r>
              <a:rPr lang="en-US" sz="1600" dirty="0">
                <a:ea typeface="Calibri" panose="020F0502020204030204" pitchFamily="34" charset="0"/>
                <a:cs typeface="Arial" panose="020B0604020202020204" pitchFamily="34" charset="0"/>
              </a:rPr>
              <a:t> Bike Project</a:t>
            </a:r>
          </a:p>
          <a:p>
            <a:endParaRPr lang="en-US" sz="16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an biking in a parking-protected bike lane and transit boarding island on 7th Stree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25" y="4166777"/>
            <a:ext cx="3647094" cy="218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868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17B3-09E5-4BB0-A9A5-66FD9092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Streets CIP - Guiding Principles &amp; Project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3200-69C3-4505-A08D-7C06836826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19504" y="1650640"/>
            <a:ext cx="4425499" cy="494769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Supports 2017 VZ High Injury Network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Implements previous or ongoing planning effort/strategy recommendation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Balances limited number of corridor/</a:t>
            </a:r>
            <a:r>
              <a:rPr lang="en-US" sz="2000" dirty="0" err="1"/>
              <a:t>areawide</a:t>
            </a:r>
            <a:r>
              <a:rPr lang="en-US" sz="2000" dirty="0"/>
              <a:t> projects with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Implements near term improvements of larger corridor projects</a:t>
            </a:r>
          </a:p>
          <a:p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925" y="1310641"/>
            <a:ext cx="2924175" cy="19310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0" y="3409949"/>
            <a:ext cx="3391439" cy="285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351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30B7F-918F-DE49-AA6D-D020F7A428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7"/>
          <a:stretch/>
        </p:blipFill>
        <p:spPr>
          <a:xfrm>
            <a:off x="5707" y="-1"/>
            <a:ext cx="9138293" cy="6862763"/>
          </a:xfrm>
          <a:prstGeom prst="rect">
            <a:avLst/>
          </a:prstGeom>
        </p:spPr>
      </p:pic>
      <p:sp>
        <p:nvSpPr>
          <p:cNvPr id="5" name="Round Single Corner Rectangle 4"/>
          <p:cNvSpPr/>
          <p:nvPr/>
        </p:nvSpPr>
        <p:spPr>
          <a:xfrm>
            <a:off x="9448800" y="3124200"/>
            <a:ext cx="4114800" cy="914400"/>
          </a:xfrm>
          <a:prstGeom prst="round1Rect">
            <a:avLst/>
          </a:prstGeom>
          <a:solidFill>
            <a:schemeClr val="tx2">
              <a:alpha val="7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tx1">
              <a:lumMod val="95000"/>
              <a:lumOff val="5000"/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214580"/>
            <a:ext cx="6324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87345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B17B3-09E5-4BB0-A9A5-66FD90923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Prioritization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43200-69C3-4505-A08D-7C068368267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23850" y="1355789"/>
            <a:ext cx="4425499" cy="49476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Consistency with existing agency goals</a:t>
            </a:r>
          </a:p>
          <a:p>
            <a:pPr marL="971550" lvl="1" indent="-285750"/>
            <a:r>
              <a:rPr lang="en-US" sz="2200" dirty="0"/>
              <a:t>Vision Zero</a:t>
            </a:r>
          </a:p>
          <a:p>
            <a:pPr marL="971550" lvl="1" indent="-285750"/>
            <a:r>
              <a:rPr lang="en-US" sz="2200" dirty="0"/>
              <a:t>Transit First</a:t>
            </a:r>
          </a:p>
          <a:p>
            <a:pPr marL="971550" lvl="1" indent="-285750"/>
            <a:r>
              <a:rPr lang="en-US" sz="2200" dirty="0"/>
              <a:t>State of Good Repair</a:t>
            </a:r>
          </a:p>
          <a:p>
            <a:pPr marL="971550" lvl="1" indent="-285750"/>
            <a:r>
              <a:rPr lang="en-US" sz="2200" dirty="0"/>
              <a:t>Safety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Investing in projects with strong community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Focus on communities of concern</a:t>
            </a:r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63023D1E-4257-4B4B-B3B4-1ADF66DAC8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2"/>
          <a:stretch/>
        </p:blipFill>
        <p:spPr>
          <a:xfrm>
            <a:off x="4632250" y="977900"/>
            <a:ext cx="4425499" cy="539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9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5446-7541-43C8-A0A1-79F666405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7388"/>
            <a:ext cx="7886700" cy="94551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35586-FCE3-4995-86DC-382EC252A2C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489013"/>
            <a:ext cx="7886700" cy="1749512"/>
          </a:xfrm>
        </p:spPr>
        <p:txBody>
          <a:bodyPr/>
          <a:lstStyle/>
          <a:p>
            <a:r>
              <a:rPr lang="en-US" dirty="0"/>
              <a:t>The Capital Improvement Program 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 fiscally constrained, 5-year program of capital projects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 implementation plan for regional, citywide, and agency-wide strategies and policy goals: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C0DFD4E-E22C-4620-8D9F-3611B3A02E91}"/>
              </a:ext>
            </a:extLst>
          </p:cNvPr>
          <p:cNvSpPr txBox="1">
            <a:spLocks/>
          </p:cNvSpPr>
          <p:nvPr/>
        </p:nvSpPr>
        <p:spPr>
          <a:xfrm>
            <a:off x="1187581" y="2106163"/>
            <a:ext cx="3244850" cy="311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SFMTA 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SFMTA 20-Year Capital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Vision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Muni Forward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Fleet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Building Progress Program</a:t>
            </a: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8A8E8B-8DE9-483F-A34A-C658872C3C22}"/>
              </a:ext>
            </a:extLst>
          </p:cNvPr>
          <p:cNvSpPr txBox="1">
            <a:spLocks/>
          </p:cNvSpPr>
          <p:nvPr/>
        </p:nvSpPr>
        <p:spPr>
          <a:xfrm>
            <a:off x="4711571" y="2021379"/>
            <a:ext cx="3244850" cy="3118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Bicycle and Pedestrian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Plan Bay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 General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Neighborhood &amp; Area 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SFCTA Transportation Plan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C7F778-027C-425F-9B2B-A0E44E2FDC78}"/>
              </a:ext>
            </a:extLst>
          </p:cNvPr>
          <p:cNvGrpSpPr/>
          <p:nvPr/>
        </p:nvGrpSpPr>
        <p:grpSpPr>
          <a:xfrm>
            <a:off x="1967157" y="4754489"/>
            <a:ext cx="5182587" cy="1614498"/>
            <a:chOff x="2581447" y="4515840"/>
            <a:chExt cx="5182587" cy="1614498"/>
          </a:xfrm>
        </p:grpSpPr>
        <p:sp>
          <p:nvSpPr>
            <p:cNvPr id="7" name="Content Placeholder 1">
              <a:extLst>
                <a:ext uri="{FF2B5EF4-FFF2-40B4-BE49-F238E27FC236}">
                  <a16:creationId xmlns:a16="http://schemas.microsoft.com/office/drawing/2014/main" id="{FC3A1D6A-DD59-4C94-8A86-32B02F17CB8B}"/>
                </a:ext>
              </a:extLst>
            </p:cNvPr>
            <p:cNvSpPr txBox="1">
              <a:spLocks/>
            </p:cNvSpPr>
            <p:nvPr/>
          </p:nvSpPr>
          <p:spPr>
            <a:xfrm>
              <a:off x="2722591" y="4515840"/>
              <a:ext cx="5041443" cy="3539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latin typeface="+mn-lt"/>
                </a:rPr>
                <a:t>FY 2019-2023 Capital Improvement Program </a:t>
              </a:r>
            </a:p>
          </p:txBody>
        </p:sp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B5ADA6D9-7223-4D5B-B198-6E96E46D25D1}"/>
                </a:ext>
              </a:extLst>
            </p:cNvPr>
            <p:cNvSpPr txBox="1">
              <a:spLocks/>
            </p:cNvSpPr>
            <p:nvPr/>
          </p:nvSpPr>
          <p:spPr>
            <a:xfrm>
              <a:off x="2581447" y="5806097"/>
              <a:ext cx="2367066" cy="32424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800" b="1" dirty="0">
                  <a:latin typeface="+mn-lt"/>
                </a:rPr>
                <a:t>Capital Budget</a:t>
              </a:r>
            </a:p>
          </p:txBody>
        </p:sp>
        <p:sp>
          <p:nvSpPr>
            <p:cNvPr id="9" name="Content Placeholder 1">
              <a:extLst>
                <a:ext uri="{FF2B5EF4-FFF2-40B4-BE49-F238E27FC236}">
                  <a16:creationId xmlns:a16="http://schemas.microsoft.com/office/drawing/2014/main" id="{F0E277EF-EDAE-4B2E-825C-FF25591C3D34}"/>
                </a:ext>
              </a:extLst>
            </p:cNvPr>
            <p:cNvSpPr txBox="1">
              <a:spLocks/>
            </p:cNvSpPr>
            <p:nvPr/>
          </p:nvSpPr>
          <p:spPr>
            <a:xfrm>
              <a:off x="2838367" y="5602826"/>
              <a:ext cx="1771339" cy="324241"/>
            </a:xfrm>
            <a:prstGeom prst="rect">
              <a:avLst/>
            </a:prstGeom>
          </p:spPr>
          <p:txBody>
            <a:bodyPr vert="vert270" lIns="91440" tIns="45720" rIns="91440" bIns="45720" rtlCol="0">
              <a:norm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32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8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2000" kern="1200">
                  <a:solidFill>
                    <a:schemeClr val="tx1"/>
                  </a:solidFill>
                  <a:latin typeface="Arial"/>
                  <a:ea typeface="+mn-ea"/>
                  <a:cs typeface="Arial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8800" dirty="0"/>
                <a:t>{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321B246-E9D7-4373-8CC2-EA5E8FB49A59}"/>
                </a:ext>
              </a:extLst>
            </p:cNvPr>
            <p:cNvGrpSpPr/>
            <p:nvPr/>
          </p:nvGrpSpPr>
          <p:grpSpPr>
            <a:xfrm>
              <a:off x="2722591" y="4869813"/>
              <a:ext cx="5041443" cy="640081"/>
              <a:chOff x="2599798" y="5049527"/>
              <a:chExt cx="5041443" cy="640081"/>
            </a:xfrm>
          </p:grpSpPr>
          <p:sp>
            <p:nvSpPr>
              <p:cNvPr id="17" name="Cube 16">
                <a:extLst>
                  <a:ext uri="{FF2B5EF4-FFF2-40B4-BE49-F238E27FC236}">
                    <a16:creationId xmlns:a16="http://schemas.microsoft.com/office/drawing/2014/main" id="{E8F31DD5-655B-4036-9080-2882654EDD17}"/>
                  </a:ext>
                </a:extLst>
              </p:cNvPr>
              <p:cNvSpPr/>
              <p:nvPr/>
            </p:nvSpPr>
            <p:spPr>
              <a:xfrm>
                <a:off x="2599798" y="5049527"/>
                <a:ext cx="1143000" cy="640080"/>
              </a:xfrm>
              <a:prstGeom prst="cube">
                <a:avLst/>
              </a:prstGeom>
              <a:solidFill>
                <a:srgbClr val="64B4E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4B4E6"/>
                  </a:solidFill>
                </a:endParaRPr>
              </a:p>
            </p:txBody>
          </p:sp>
          <p:sp>
            <p:nvSpPr>
              <p:cNvPr id="18" name="Cube 17">
                <a:extLst>
                  <a:ext uri="{FF2B5EF4-FFF2-40B4-BE49-F238E27FC236}">
                    <a16:creationId xmlns:a16="http://schemas.microsoft.com/office/drawing/2014/main" id="{33791A75-207B-4312-9E1B-8974A9B5BB70}"/>
                  </a:ext>
                </a:extLst>
              </p:cNvPr>
              <p:cNvSpPr/>
              <p:nvPr/>
            </p:nvSpPr>
            <p:spPr>
              <a:xfrm>
                <a:off x="3575766" y="5049528"/>
                <a:ext cx="1143000" cy="640080"/>
              </a:xfrm>
              <a:prstGeom prst="cube">
                <a:avLst/>
              </a:prstGeom>
              <a:solidFill>
                <a:srgbClr val="64B4E6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64B4E6"/>
                  </a:solidFill>
                </a:endParaRPr>
              </a:p>
            </p:txBody>
          </p:sp>
          <p:sp>
            <p:nvSpPr>
              <p:cNvPr id="19" name="Cube 18">
                <a:extLst>
                  <a:ext uri="{FF2B5EF4-FFF2-40B4-BE49-F238E27FC236}">
                    <a16:creationId xmlns:a16="http://schemas.microsoft.com/office/drawing/2014/main" id="{EFA96553-D821-473F-94E4-572246DD1E8C}"/>
                  </a:ext>
                </a:extLst>
              </p:cNvPr>
              <p:cNvSpPr/>
              <p:nvPr/>
            </p:nvSpPr>
            <p:spPr>
              <a:xfrm>
                <a:off x="4551734" y="5049528"/>
                <a:ext cx="1143000" cy="640080"/>
              </a:xfrm>
              <a:prstGeom prst="cub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>
                <a:extLst>
                  <a:ext uri="{FF2B5EF4-FFF2-40B4-BE49-F238E27FC236}">
                    <a16:creationId xmlns:a16="http://schemas.microsoft.com/office/drawing/2014/main" id="{4B929AFB-57C8-41D5-81A7-5EAB7166ADD7}"/>
                  </a:ext>
                </a:extLst>
              </p:cNvPr>
              <p:cNvSpPr/>
              <p:nvPr/>
            </p:nvSpPr>
            <p:spPr>
              <a:xfrm>
                <a:off x="5527701" y="5049528"/>
                <a:ext cx="1143000" cy="640080"/>
              </a:xfrm>
              <a:prstGeom prst="cub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ube 20">
                <a:extLst>
                  <a:ext uri="{FF2B5EF4-FFF2-40B4-BE49-F238E27FC236}">
                    <a16:creationId xmlns:a16="http://schemas.microsoft.com/office/drawing/2014/main" id="{28F1DF16-BB35-4F3E-9877-B90FF535A1FC}"/>
                  </a:ext>
                </a:extLst>
              </p:cNvPr>
              <p:cNvSpPr/>
              <p:nvPr/>
            </p:nvSpPr>
            <p:spPr>
              <a:xfrm>
                <a:off x="6498241" y="5049527"/>
                <a:ext cx="1143000" cy="640080"/>
              </a:xfrm>
              <a:prstGeom prst="cube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97C88F6-8463-4D4F-8FC4-CFF8A69D608B}"/>
                </a:ext>
              </a:extLst>
            </p:cNvPr>
            <p:cNvGrpSpPr/>
            <p:nvPr/>
          </p:nvGrpSpPr>
          <p:grpSpPr>
            <a:xfrm>
              <a:off x="2896689" y="5122111"/>
              <a:ext cx="4611359" cy="324241"/>
              <a:chOff x="3167476" y="2749978"/>
              <a:chExt cx="4611359" cy="324241"/>
            </a:xfrm>
          </p:grpSpPr>
          <p:sp>
            <p:nvSpPr>
              <p:cNvPr id="12" name="Content Placeholder 1">
                <a:extLst>
                  <a:ext uri="{FF2B5EF4-FFF2-40B4-BE49-F238E27FC236}">
                    <a16:creationId xmlns:a16="http://schemas.microsoft.com/office/drawing/2014/main" id="{D606433B-893F-4DAE-B354-99A20835335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7476" y="2749978"/>
                <a:ext cx="707488" cy="324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latin typeface="+mn-lt"/>
                  </a:rPr>
                  <a:t>2019</a:t>
                </a:r>
              </a:p>
            </p:txBody>
          </p:sp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5D18F6E2-4BDD-4659-B248-7D0B30AA10C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43444" y="2749978"/>
                <a:ext cx="707488" cy="324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latin typeface="+mn-lt"/>
                  </a:rPr>
                  <a:t>2020</a:t>
                </a:r>
              </a:p>
            </p:txBody>
          </p:sp>
          <p:sp>
            <p:nvSpPr>
              <p:cNvPr id="14" name="Content Placeholder 1">
                <a:extLst>
                  <a:ext uri="{FF2B5EF4-FFF2-40B4-BE49-F238E27FC236}">
                    <a16:creationId xmlns:a16="http://schemas.microsoft.com/office/drawing/2014/main" id="{5CE46294-93B3-4C6B-A1D6-4D4AF28160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19412" y="2749978"/>
                <a:ext cx="707488" cy="324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latin typeface="+mn-lt"/>
                  </a:rPr>
                  <a:t>2021</a:t>
                </a:r>
              </a:p>
            </p:txBody>
          </p:sp>
          <p:sp>
            <p:nvSpPr>
              <p:cNvPr id="15" name="Content Placeholder 1">
                <a:extLst>
                  <a:ext uri="{FF2B5EF4-FFF2-40B4-BE49-F238E27FC236}">
                    <a16:creationId xmlns:a16="http://schemas.microsoft.com/office/drawing/2014/main" id="{E82EDD3E-1A0D-494F-A8A6-96AB9BDB23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5380" y="2749978"/>
                <a:ext cx="707488" cy="324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latin typeface="+mn-lt"/>
                  </a:rPr>
                  <a:t>2022</a:t>
                </a:r>
              </a:p>
            </p:txBody>
          </p:sp>
          <p:sp>
            <p:nvSpPr>
              <p:cNvPr id="16" name="Content Placeholder 1">
                <a:extLst>
                  <a:ext uri="{FF2B5EF4-FFF2-40B4-BE49-F238E27FC236}">
                    <a16:creationId xmlns:a16="http://schemas.microsoft.com/office/drawing/2014/main" id="{1FF5206B-BB7D-4ADB-8832-F81894D467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71347" y="2749978"/>
                <a:ext cx="707488" cy="3242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Segoe UI" panose="020B0502040204020203" pitchFamily="34" charset="0"/>
                    <a:ea typeface="Segoe UI" panose="020B0502040204020203" pitchFamily="34" charset="0"/>
                    <a:cs typeface="Segoe UI" panose="020B0502040204020203" pitchFamily="34" charset="0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000" b="1" dirty="0">
                    <a:latin typeface="+mn-lt"/>
                  </a:rPr>
                  <a:t>2023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2410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4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144F6-0C2C-D04D-8184-207D780665F8}" type="slidenum">
              <a:rPr lang="en-US" smtClean="0">
                <a:latin typeface="Graphein Pro Light" panose="020B0402020204020204" pitchFamily="34" charset="0"/>
                <a:cs typeface="Graphein Pro Light" panose="020B0402020204020204" pitchFamily="34" charset="0"/>
              </a:rPr>
              <a:t>3</a:t>
            </a:fld>
            <a:endParaRPr lang="en-US" dirty="0"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64" y="243"/>
            <a:ext cx="9144000" cy="6481173"/>
          </a:xfrm>
          <a:prstGeom prst="rect">
            <a:avLst/>
          </a:prstGeom>
          <a:solidFill>
            <a:srgbClr val="007CB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282575" y="365127"/>
            <a:ext cx="8232775" cy="945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 baseline="0">
                <a:solidFill>
                  <a:schemeClr val="accent1"/>
                </a:solidFill>
                <a:latin typeface="Graphein Pro Light" panose="020B0402020204020204" pitchFamily="34" charset="77"/>
                <a:ea typeface="+mj-ea"/>
                <a:cs typeface="Graphein Pro Light" panose="020B0402020204020204" pitchFamily="34" charset="77"/>
              </a:defRPr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CIP Policy Goals</a:t>
            </a:r>
            <a:endParaRPr lang="en-US" sz="3000" dirty="0">
              <a:solidFill>
                <a:schemeClr val="bg1"/>
              </a:solidFill>
              <a:latin typeface="Graphein Pro Light" panose="020B0402020204020204" pitchFamily="34" charset="0"/>
              <a:cs typeface="Graphein Pro Light" panose="020B04020202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24457" r="22477" b="22347"/>
          <a:stretch/>
        </p:blipFill>
        <p:spPr>
          <a:xfrm>
            <a:off x="1989500" y="1821609"/>
            <a:ext cx="336551" cy="31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t="17175" r="28918" b="18505"/>
          <a:stretch/>
        </p:blipFill>
        <p:spPr>
          <a:xfrm>
            <a:off x="1700471" y="1775553"/>
            <a:ext cx="236187" cy="3778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3524" r="33716" b="24172"/>
          <a:stretch/>
        </p:blipFill>
        <p:spPr>
          <a:xfrm>
            <a:off x="2703381" y="5769480"/>
            <a:ext cx="211592" cy="3302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7" t="30325" r="17606" b="24767"/>
          <a:stretch/>
        </p:blipFill>
        <p:spPr>
          <a:xfrm>
            <a:off x="2809620" y="1829926"/>
            <a:ext cx="390525" cy="2690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24224" r="21271" b="27558"/>
          <a:stretch/>
        </p:blipFill>
        <p:spPr>
          <a:xfrm>
            <a:off x="2378932" y="1825975"/>
            <a:ext cx="356210" cy="2889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760696" y="3016905"/>
            <a:ext cx="3581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spcBef>
                <a:spcPct val="2000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Transit First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56292" y="1261576"/>
            <a:ext cx="227446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20000"/>
              </a:spcBef>
            </a:pPr>
            <a:r>
              <a:rPr lang="en-US" sz="3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Vision Zero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8885" y="4724400"/>
            <a:ext cx="24945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State of 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Good Repair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22130" r="797" b="-1592"/>
          <a:stretch/>
        </p:blipFill>
        <p:spPr>
          <a:xfrm>
            <a:off x="4419600" y="758194"/>
            <a:ext cx="4038602" cy="223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" t="3069" r="831" b="15831"/>
          <a:stretch/>
        </p:blipFill>
        <p:spPr>
          <a:xfrm>
            <a:off x="4419600" y="4138575"/>
            <a:ext cx="4038601" cy="222962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5"/>
          <a:stretch/>
        </p:blipFill>
        <p:spPr>
          <a:xfrm>
            <a:off x="765021" y="2431934"/>
            <a:ext cx="4041648" cy="22598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2" t="30564" r="14978" b="28004"/>
          <a:stretch/>
        </p:blipFill>
        <p:spPr>
          <a:xfrm>
            <a:off x="1577973" y="5724135"/>
            <a:ext cx="660401" cy="3833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t="23524" r="33716" b="24172"/>
          <a:stretch/>
        </p:blipFill>
        <p:spPr>
          <a:xfrm>
            <a:off x="3249171" y="1785134"/>
            <a:ext cx="211592" cy="3302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5246" r="28332" b="18142"/>
          <a:stretch/>
        </p:blipFill>
        <p:spPr>
          <a:xfrm>
            <a:off x="5676440" y="3477874"/>
            <a:ext cx="283368" cy="4381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7" t="22487" r="25092" b="23277"/>
          <a:stretch/>
        </p:blipFill>
        <p:spPr>
          <a:xfrm>
            <a:off x="6050853" y="3578452"/>
            <a:ext cx="323850" cy="3476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13282" r="30174" b="16065"/>
          <a:stretch/>
        </p:blipFill>
        <p:spPr>
          <a:xfrm>
            <a:off x="6471192" y="3489635"/>
            <a:ext cx="269082" cy="4572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4" t="23904" r="26292" b="18353"/>
          <a:stretch/>
        </p:blipFill>
        <p:spPr>
          <a:xfrm>
            <a:off x="7185065" y="3581058"/>
            <a:ext cx="307181" cy="373858"/>
          </a:xfrm>
          <a:prstGeom prst="rect">
            <a:avLst/>
          </a:prstGeom>
          <a:noFill/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7" t="18330" r="22965" b="18330"/>
          <a:stretch/>
        </p:blipFill>
        <p:spPr>
          <a:xfrm>
            <a:off x="6828499" y="3531057"/>
            <a:ext cx="319087" cy="4060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4" t="17175" r="28918" b="18505"/>
          <a:stretch/>
        </p:blipFill>
        <p:spPr>
          <a:xfrm>
            <a:off x="2345086" y="5721855"/>
            <a:ext cx="236187" cy="37782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2" t="15246" r="28332" b="18142"/>
          <a:stretch/>
        </p:blipFill>
        <p:spPr>
          <a:xfrm>
            <a:off x="2993444" y="5674031"/>
            <a:ext cx="283368" cy="4381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43" t="13282" r="30174" b="16065"/>
          <a:stretch/>
        </p:blipFill>
        <p:spPr>
          <a:xfrm>
            <a:off x="3341120" y="5674031"/>
            <a:ext cx="269082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521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Graphein Pro Light" panose="020B0402020204020204" pitchFamily="34" charset="0"/>
                <a:cs typeface="Graphein Pro Light" panose="020B0402020204020204" pitchFamily="34" charset="0"/>
              </a:rPr>
              <a:t>FY19-23 CIP (by color of money)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8650" y="771296"/>
            <a:ext cx="436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$3.0B from over 40 different fund sources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63849" y="1437053"/>
            <a:ext cx="47312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</a:lstStyle>
          <a:p>
            <a:r>
              <a:rPr lang="en-US" b="1" u="sng" dirty="0"/>
              <a:t>Federal</a:t>
            </a:r>
          </a:p>
          <a:p>
            <a:r>
              <a:rPr lang="en-US" dirty="0"/>
              <a:t>Federal Transit Administration Formula Funds</a:t>
            </a:r>
          </a:p>
          <a:p>
            <a:r>
              <a:rPr lang="en-US" dirty="0"/>
              <a:t>Core Capacity Challenge Grant Program </a:t>
            </a:r>
          </a:p>
          <a:p>
            <a:endParaRPr lang="en-US" b="1" u="sng" dirty="0"/>
          </a:p>
          <a:p>
            <a:r>
              <a:rPr lang="en-US" b="1" u="sng" dirty="0"/>
              <a:t>Local &amp; Regional</a:t>
            </a:r>
          </a:p>
          <a:p>
            <a:r>
              <a:rPr lang="en-US" dirty="0"/>
              <a:t>Proposition K Sales Tax</a:t>
            </a:r>
          </a:p>
          <a:p>
            <a:r>
              <a:rPr lang="en-US" dirty="0"/>
              <a:t>General Obligation Bond</a:t>
            </a:r>
          </a:p>
          <a:p>
            <a:r>
              <a:rPr lang="en-US" dirty="0"/>
              <a:t>Developer Impact Fees</a:t>
            </a:r>
          </a:p>
          <a:p>
            <a:r>
              <a:rPr lang="en-US" dirty="0"/>
              <a:t>Bridge Tolls, incl. Regional Measure 3</a:t>
            </a:r>
          </a:p>
          <a:p>
            <a:endParaRPr lang="en-US" b="1" u="sng" dirty="0"/>
          </a:p>
          <a:p>
            <a:r>
              <a:rPr lang="en-US" b="1" u="sng" dirty="0"/>
              <a:t>State</a:t>
            </a:r>
          </a:p>
          <a:p>
            <a:r>
              <a:rPr lang="en-US" dirty="0"/>
              <a:t>Cap and Trade</a:t>
            </a:r>
          </a:p>
          <a:p>
            <a:r>
              <a:rPr lang="en-US" dirty="0"/>
              <a:t>Active Transportation Program (ATP)</a:t>
            </a:r>
          </a:p>
          <a:p>
            <a:r>
              <a:rPr lang="en-US" dirty="0"/>
              <a:t>Competitive Grants</a:t>
            </a: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-870857" y="14224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3018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218B8-EDD5-4DCA-B0F3-6B570556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CITYWIDE CAPITAL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5B58F-9441-4FAB-BD3B-D2D6E714E2A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363985"/>
            <a:ext cx="3829050" cy="4980543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 Subway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Twin Peaks Rail Replacement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State of Good Repair for Track, Overhead, Signals and Traction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Initiates a major upgrade of the subway ATCS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Castro Station Elevator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Potrero Facility Reconstruction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Muni Metro East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Fleet replacement and expansion (Motor Coach, Trolley Coach, LRV, Paratransit)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Vehicle Overhauls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Cable Car Renovation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10A7CB7-F496-45A7-982D-89CB98DF0329}"/>
              </a:ext>
            </a:extLst>
          </p:cNvPr>
          <p:cNvSpPr txBox="1">
            <a:spLocks/>
          </p:cNvSpPr>
          <p:nvPr/>
        </p:nvSpPr>
        <p:spPr>
          <a:xfrm>
            <a:off x="4857750" y="1348743"/>
            <a:ext cx="3829050" cy="24231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raphein Pro Book" panose="020B0602020204020204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Fillmore Transit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Muni Forward OCS Spot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T-Third Warriors Arena Platform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28 19th Avenue Rapid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 Taraval: Transit &amp; Streetscape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Gough Corridor Signal Upgrade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E068EF-5C8F-4FC4-AEDD-AE603130D5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3869021"/>
            <a:ext cx="3525446" cy="2353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769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1CAEF-F6F7-462E-BCA7-B509EC5D3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 Octavia Neighborhood</a:t>
            </a:r>
          </a:p>
        </p:txBody>
      </p:sp>
      <p:pic>
        <p:nvPicPr>
          <p:cNvPr id="4" name="Picture 2" descr="http://www.sf-planning.org/ftp/files/Citywide/Market_Octavia/mo_plan_area.jpg">
            <a:extLst>
              <a:ext uri="{FF2B5EF4-FFF2-40B4-BE49-F238E27FC236}">
                <a16:creationId xmlns:a16="http://schemas.microsoft.com/office/drawing/2014/main" id="{CF5E3E50-00D6-4CAA-995B-187F887FC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835" y="1160280"/>
            <a:ext cx="5495925" cy="472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89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3C7C9-299D-4D00-AE44-54D173E98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Capital Projects in Market Octavia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B6BBC-0B17-4BBD-B5F1-ECBA8286416D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28650" y="1310641"/>
            <a:ext cx="4802886" cy="4496143"/>
          </a:xfrm>
        </p:spPr>
        <p:txBody>
          <a:bodyPr>
            <a:normAutofit/>
          </a:bodyPr>
          <a:lstStyle/>
          <a:p>
            <a:pPr marL="285750" indent="-285750"/>
            <a:r>
              <a:rPr lang="en-US" dirty="0">
                <a:solidFill>
                  <a:srgbClr val="0070C0"/>
                </a:solidFill>
              </a:rPr>
              <a:t>Transit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22 Fillmore - 16th Street Transit Priority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Better Market Street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Van Ness BRT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Light Rail Service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Dolores and Market Intersection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Muni Metro Station Enhancements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OCS Stop Improvements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Local Bus Transit Signal Priority Intersection Deployment</a:t>
            </a:r>
          </a:p>
          <a:p>
            <a:pPr marL="971550" lvl="1" indent="-285750"/>
            <a:endParaRPr lang="en-US" sz="1800" dirty="0"/>
          </a:p>
        </p:txBody>
      </p:sp>
      <p:pic>
        <p:nvPicPr>
          <p:cNvPr id="4" name="Picture 3" descr="P:\2.0 CAPITAL FINANCIAL PLANNING &amp; ANALYSIS\4.0 CIP\CIP FY2017-2021\CIP Book\Photos\150319_New Flyer Coach_10.jpg">
            <a:extLst>
              <a:ext uri="{FF2B5EF4-FFF2-40B4-BE49-F238E27FC236}">
                <a16:creationId xmlns:a16="http://schemas.microsoft.com/office/drawing/2014/main" id="{9D4D02D1-3A57-4C10-8945-37A6C8D3B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69" y="2301166"/>
            <a:ext cx="3598964" cy="240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62099" y="5817041"/>
            <a:ext cx="45061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2890" lvl="1" indent="0">
              <a:buNone/>
            </a:pPr>
            <a:r>
              <a:rPr lang="en-US" sz="2000" b="1" i="1" dirty="0"/>
              <a:t>Projects in BOLD are IPIC funded</a:t>
            </a:r>
          </a:p>
        </p:txBody>
      </p:sp>
    </p:spTree>
    <p:extLst>
      <p:ext uri="{BB962C8B-B14F-4D97-AF65-F5344CB8AC3E}">
        <p14:creationId xmlns:p14="http://schemas.microsoft.com/office/powerpoint/2010/main" val="97954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Transit Signal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553305" y="1394103"/>
            <a:ext cx="7886700" cy="4692650"/>
          </a:xfrm>
        </p:spPr>
        <p:txBody>
          <a:bodyPr>
            <a:normAutofit/>
          </a:bodyPr>
          <a:lstStyle/>
          <a:p>
            <a:r>
              <a:rPr lang="en-US" sz="2000" dirty="0"/>
              <a:t>1200+ signals </a:t>
            </a:r>
            <a:br>
              <a:rPr lang="en-US" sz="2000" dirty="0"/>
            </a:br>
            <a:r>
              <a:rPr lang="en-US" sz="2000" dirty="0"/>
              <a:t>(~1000 serve Muni)</a:t>
            </a:r>
          </a:p>
          <a:p>
            <a:r>
              <a:rPr lang="en-US" sz="2000" dirty="0"/>
              <a:t>700k rides per day</a:t>
            </a:r>
          </a:p>
          <a:p>
            <a:r>
              <a:rPr lang="en-US" sz="2000" dirty="0"/>
              <a:t>Transit First policy</a:t>
            </a:r>
          </a:p>
        </p:txBody>
      </p:sp>
      <p:pic>
        <p:nvPicPr>
          <p:cNvPr id="2050" name="Picture 2" descr="Image result for images muni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863" y="1310641"/>
            <a:ext cx="4414832" cy="4414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:\T_E_FILES\Transit_Engineering\TEP\CustomerFirst\TSP\TSP Photos\Vehicle unit.JPG">
            <a:extLst>
              <a:ext uri="{FF2B5EF4-FFF2-40B4-BE49-F238E27FC236}">
                <a16:creationId xmlns:a16="http://schemas.microsoft.com/office/drawing/2014/main" id="{9045BCC3-B356-4796-B5FA-A56DD304D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22" y="3413453"/>
            <a:ext cx="3542770" cy="26570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565C8E92-DAB4-47B8-AEDC-FFBB188C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" y="3740428"/>
            <a:ext cx="973288" cy="8743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35CDC5D-7185-44E4-8780-4F816F0FC601}"/>
              </a:ext>
            </a:extLst>
          </p:cNvPr>
          <p:cNvSpPr/>
          <p:nvPr/>
        </p:nvSpPr>
        <p:spPr>
          <a:xfrm>
            <a:off x="2539736" y="4359228"/>
            <a:ext cx="380059" cy="372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ECFC9F-059F-4DA8-A049-970B0F2F3ADA}"/>
              </a:ext>
            </a:extLst>
          </p:cNvPr>
          <p:cNvCxnSpPr>
            <a:cxnSpLocks/>
          </p:cNvCxnSpPr>
          <p:nvPr/>
        </p:nvCxnSpPr>
        <p:spPr>
          <a:xfrm>
            <a:off x="1620496" y="4437951"/>
            <a:ext cx="919240" cy="17576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72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 Signal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Passive priority</a:t>
            </a:r>
          </a:p>
          <a:p>
            <a:pPr lvl="1"/>
            <a:r>
              <a:rPr lang="en-US" sz="1800" dirty="0"/>
              <a:t>Utilize signal progression</a:t>
            </a:r>
          </a:p>
          <a:p>
            <a:pPr lvl="1"/>
            <a:r>
              <a:rPr lang="en-US" sz="1800" dirty="0"/>
              <a:t>No additional hardware required</a:t>
            </a:r>
          </a:p>
          <a:p>
            <a:r>
              <a:rPr lang="en-US" sz="1800" dirty="0"/>
              <a:t>Active priority</a:t>
            </a:r>
          </a:p>
          <a:p>
            <a:pPr lvl="1"/>
            <a:r>
              <a:rPr lang="en-US" sz="1800" dirty="0"/>
              <a:t>Green extension</a:t>
            </a:r>
          </a:p>
          <a:p>
            <a:pPr lvl="1"/>
            <a:r>
              <a:rPr lang="en-US" sz="1800" dirty="0"/>
              <a:t>Early green</a:t>
            </a:r>
          </a:p>
          <a:p>
            <a:r>
              <a:rPr lang="en-US" sz="1800" dirty="0"/>
              <a:t>Conditional priority</a:t>
            </a:r>
          </a:p>
          <a:p>
            <a:pPr lvl="1"/>
            <a:r>
              <a:rPr lang="en-US" sz="1800" dirty="0"/>
              <a:t>Schedule based (on time vs late)</a:t>
            </a:r>
          </a:p>
          <a:p>
            <a:pPr lvl="1"/>
            <a:r>
              <a:rPr lang="en-US" sz="1800" dirty="0"/>
              <a:t>Direction and time of day</a:t>
            </a:r>
          </a:p>
          <a:p>
            <a:pPr lvl="1"/>
            <a:r>
              <a:rPr lang="en-US" sz="1800" dirty="0"/>
              <a:t>Conflicting routes</a:t>
            </a:r>
          </a:p>
        </p:txBody>
      </p:sp>
      <p:pic>
        <p:nvPicPr>
          <p:cNvPr id="1026" name="Picture 2" descr="Image result for images transit signal prio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45" y="1362026"/>
            <a:ext cx="3929180" cy="19636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145" y="3886200"/>
            <a:ext cx="3929180" cy="2253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141788" y="3383019"/>
            <a:ext cx="897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Passive TSP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15180" y="6197187"/>
            <a:ext cx="831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Active TSP</a:t>
            </a:r>
          </a:p>
        </p:txBody>
      </p:sp>
    </p:spTree>
    <p:extLst>
      <p:ext uri="{BB962C8B-B14F-4D97-AF65-F5344CB8AC3E}">
        <p14:creationId xmlns:p14="http://schemas.microsoft.com/office/powerpoint/2010/main" val="3771227441"/>
      </p:ext>
    </p:extLst>
  </p:cSld>
  <p:clrMapOvr>
    <a:masterClrMapping/>
  </p:clrMapOvr>
</p:sld>
</file>

<file path=ppt/theme/theme1.xml><?xml version="1.0" encoding="utf-8"?>
<a:theme xmlns:a="http://schemas.openxmlformats.org/drawingml/2006/main" name="SFMTA">
  <a:themeElements>
    <a:clrScheme name="SFMTA 1">
      <a:dk1>
        <a:srgbClr val="4F5556"/>
      </a:dk1>
      <a:lt1>
        <a:srgbClr val="FFFFFF"/>
      </a:lt1>
      <a:dk2>
        <a:srgbClr val="4F5556"/>
      </a:dk2>
      <a:lt2>
        <a:srgbClr val="FEFFFE"/>
      </a:lt2>
      <a:accent1>
        <a:srgbClr val="0072BA"/>
      </a:accent1>
      <a:accent2>
        <a:srgbClr val="E39500"/>
      </a:accent2>
      <a:accent3>
        <a:srgbClr val="AC1B86"/>
      </a:accent3>
      <a:accent4>
        <a:srgbClr val="009244"/>
      </a:accent4>
      <a:accent5>
        <a:srgbClr val="2F9FB9"/>
      </a:accent5>
      <a:accent6>
        <a:srgbClr val="7A7B7F"/>
      </a:accent6>
      <a:hlink>
        <a:srgbClr val="005898"/>
      </a:hlink>
      <a:folHlink>
        <a:srgbClr val="7A7B7F"/>
      </a:folHlink>
    </a:clrScheme>
    <a:fontScheme name="Test">
      <a:majorFont>
        <a:latin typeface="Graphein Pro Bold"/>
        <a:ea typeface=""/>
        <a:cs typeface=""/>
      </a:majorFont>
      <a:minorFont>
        <a:latin typeface="Graphein Pro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MTA - FY 2019-21 IPIC MO CAC 2.pptx" id="{A54BC871-8B3C-48B2-8B27-37C45AA15CE2}" vid="{456D5844-999F-46E3-939B-26636BBC7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24DAF82870B0439BCAF0DE95C1675E" ma:contentTypeVersion="0" ma:contentTypeDescription="Create a new document." ma:contentTypeScope="" ma:versionID="6dfe301dda257bb6a14e227bc0a2654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EA9EFF-819B-4417-BE31-7F94E787883C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C2AC04-F155-4B4B-B253-E5C069D4DF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52E6FE-63AB-4AEA-AB5A-D4D6461363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SFMTA - FY 2019-21 IPIC MO CAC 2.pptx</Template>
  <TotalTime>1923</TotalTime>
  <Words>904</Words>
  <Application>Microsoft Office PowerPoint</Application>
  <PresentationFormat>On-screen Show (4:3)</PresentationFormat>
  <Paragraphs>201</Paragraphs>
  <Slides>16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Graphein Pro Bold</vt:lpstr>
      <vt:lpstr>Graphein Pro Book</vt:lpstr>
      <vt:lpstr>Graphein Pro Light</vt:lpstr>
      <vt:lpstr>Segoe UI</vt:lpstr>
      <vt:lpstr>Times New Roman</vt:lpstr>
      <vt:lpstr>SFMTA</vt:lpstr>
      <vt:lpstr>Proposed FY 2019-2023 Capital Improvement Program (CIP) </vt:lpstr>
      <vt:lpstr>PowerPoint Presentation</vt:lpstr>
      <vt:lpstr>PowerPoint Presentation</vt:lpstr>
      <vt:lpstr>FY19-23 CIP (by color of money)</vt:lpstr>
      <vt:lpstr>KEY CITYWIDE CAPITAL PROJECTS</vt:lpstr>
      <vt:lpstr>Market Octavia Neighborhood</vt:lpstr>
      <vt:lpstr>Capital Projects in Market Octavia  </vt:lpstr>
      <vt:lpstr>Bus Transit Signal Priority</vt:lpstr>
      <vt:lpstr>Transit Signal Priority</vt:lpstr>
      <vt:lpstr>TSP vs Preemption</vt:lpstr>
      <vt:lpstr>Capital Projects in Market Octavia </vt:lpstr>
      <vt:lpstr>*New Complete Streets Projects </vt:lpstr>
      <vt:lpstr>Streets CIP - Corridor/Area Projects</vt:lpstr>
      <vt:lpstr>Streets CIP - Guiding Principles &amp; Project Development</vt:lpstr>
      <vt:lpstr>PowerPoint Presentation</vt:lpstr>
      <vt:lpstr>Project Prioritization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Proposed FY 2019-2023 Capital Improvement Program (CIP)</dc:title>
  <dc:creator>Wu, Charlotte</dc:creator>
  <cp:lastModifiedBy>Wu, Charlotte</cp:lastModifiedBy>
  <cp:revision>41</cp:revision>
  <cp:lastPrinted>2018-04-13T19:34:46Z</cp:lastPrinted>
  <dcterms:created xsi:type="dcterms:W3CDTF">2018-05-16T17:51:20Z</dcterms:created>
  <dcterms:modified xsi:type="dcterms:W3CDTF">2018-12-04T01:30:24Z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0x0101005D24DAF82870B0439BCAF0DE95C1675E</vt:lpwstr>
  </property>
</Properties>
</file>